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</p:sldMasterIdLst>
  <p:notesMasterIdLst>
    <p:notesMasterId r:id="rId66"/>
  </p:notesMasterIdLst>
  <p:handoutMasterIdLst>
    <p:handoutMasterId r:id="rId67"/>
  </p:handoutMasterIdLst>
  <p:sldIdLst>
    <p:sldId id="375" r:id="rId2"/>
    <p:sldId id="498" r:id="rId3"/>
    <p:sldId id="494" r:id="rId4"/>
    <p:sldId id="500" r:id="rId5"/>
    <p:sldId id="501" r:id="rId6"/>
    <p:sldId id="491" r:id="rId7"/>
    <p:sldId id="499" r:id="rId8"/>
    <p:sldId id="502" r:id="rId9"/>
    <p:sldId id="454" r:id="rId10"/>
    <p:sldId id="455" r:id="rId11"/>
    <p:sldId id="456" r:id="rId12"/>
    <p:sldId id="457" r:id="rId13"/>
    <p:sldId id="458" r:id="rId14"/>
    <p:sldId id="493" r:id="rId15"/>
    <p:sldId id="460" r:id="rId16"/>
    <p:sldId id="461" r:id="rId17"/>
    <p:sldId id="467" r:id="rId18"/>
    <p:sldId id="479" r:id="rId19"/>
    <p:sldId id="516" r:id="rId20"/>
    <p:sldId id="495" r:id="rId21"/>
    <p:sldId id="468" r:id="rId22"/>
    <p:sldId id="474" r:id="rId23"/>
    <p:sldId id="503" r:id="rId24"/>
    <p:sldId id="504" r:id="rId25"/>
    <p:sldId id="505" r:id="rId26"/>
    <p:sldId id="506" r:id="rId27"/>
    <p:sldId id="508" r:id="rId28"/>
    <p:sldId id="509" r:id="rId29"/>
    <p:sldId id="510" r:id="rId30"/>
    <p:sldId id="511" r:id="rId31"/>
    <p:sldId id="512" r:id="rId32"/>
    <p:sldId id="513" r:id="rId33"/>
    <p:sldId id="517" r:id="rId34"/>
    <p:sldId id="478" r:id="rId35"/>
    <p:sldId id="477" r:id="rId36"/>
    <p:sldId id="432" r:id="rId37"/>
    <p:sldId id="452" r:id="rId38"/>
    <p:sldId id="453" r:id="rId39"/>
    <p:sldId id="496" r:id="rId40"/>
    <p:sldId id="470" r:id="rId41"/>
    <p:sldId id="515" r:id="rId42"/>
    <p:sldId id="487" r:id="rId43"/>
    <p:sldId id="488" r:id="rId44"/>
    <p:sldId id="489" r:id="rId45"/>
    <p:sldId id="514" r:id="rId46"/>
    <p:sldId id="473" r:id="rId47"/>
    <p:sldId id="480" r:id="rId48"/>
    <p:sldId id="482" r:id="rId49"/>
    <p:sldId id="485" r:id="rId50"/>
    <p:sldId id="486" r:id="rId51"/>
    <p:sldId id="484" r:id="rId52"/>
    <p:sldId id="469" r:id="rId53"/>
    <p:sldId id="462" r:id="rId54"/>
    <p:sldId id="463" r:id="rId55"/>
    <p:sldId id="483" r:id="rId56"/>
    <p:sldId id="471" r:id="rId57"/>
    <p:sldId id="497" r:id="rId58"/>
    <p:sldId id="464" r:id="rId59"/>
    <p:sldId id="475" r:id="rId60"/>
    <p:sldId id="476" r:id="rId61"/>
    <p:sldId id="466" r:id="rId62"/>
    <p:sldId id="518" r:id="rId63"/>
    <p:sldId id="465" r:id="rId64"/>
    <p:sldId id="444" r:id="rId65"/>
  </p:sldIdLst>
  <p:sldSz cx="12192000" cy="6858000"/>
  <p:notesSz cx="6797675" cy="9926638"/>
  <p:defaultTextStyle>
    <a:defPPr>
      <a:defRPr lang="zh-CN"/>
    </a:defPPr>
    <a:lvl1pPr marL="0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7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3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70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26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83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40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96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53" algn="l" defTabSz="9143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33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ZX" initials="W" lastIdx="2" clrIdx="0">
    <p:extLst>
      <p:ext uri="{19B8F6BF-5375-455C-9EA6-DF929625EA0E}">
        <p15:presenceInfo xmlns:p15="http://schemas.microsoft.com/office/powerpoint/2012/main" userId="9bf2699c00bf684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962"/>
    <a:srgbClr val="00904C"/>
    <a:srgbClr val="19578D"/>
    <a:srgbClr val="008F4C"/>
    <a:srgbClr val="01704F"/>
    <a:srgbClr val="2E75B6"/>
    <a:srgbClr val="BFBFBF"/>
    <a:srgbClr val="7F7F7F"/>
    <a:srgbClr val="63AA9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4" autoAdjust="0"/>
    <p:restoredTop sz="94125" autoAdjust="0"/>
  </p:normalViewPr>
  <p:slideViewPr>
    <p:cSldViewPr snapToGrid="0">
      <p:cViewPr varScale="1">
        <p:scale>
          <a:sx n="84" d="100"/>
          <a:sy n="84" d="100"/>
        </p:scale>
        <p:origin x="90" y="258"/>
      </p:cViewPr>
      <p:guideLst>
        <p:guide pos="3840"/>
        <p:guide orient="horz" pos="3339"/>
      </p:guideLst>
    </p:cSldViewPr>
  </p:slideViewPr>
  <p:outlineViewPr>
    <p:cViewPr>
      <p:scale>
        <a:sx n="33" d="100"/>
        <a:sy n="33" d="100"/>
      </p:scale>
      <p:origin x="0" y="-5610"/>
    </p:cViewPr>
  </p:outlineViewPr>
  <p:notesTextViewPr>
    <p:cViewPr>
      <p:scale>
        <a:sx n="33" d="100"/>
        <a:sy n="33" d="100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91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C5616-6B4D-4A3D-A98D-05A8D599BD44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C32C0-F0E3-4421-B2EA-9B32A05CF5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C4434-274C-4DC5-A27A-7FB2F9DDFD04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1C73-48D0-4237-91FB-AD2D2C63CFD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7" algn="l" defTabSz="914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3" algn="l" defTabSz="914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70" algn="l" defTabSz="914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26" algn="l" defTabSz="914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83" algn="l" defTabSz="914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40" algn="l" defTabSz="914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96" algn="l" defTabSz="914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53" algn="l" defTabSz="914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通用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059214" y="2281641"/>
            <a:ext cx="6853645" cy="658698"/>
          </a:xfrm>
        </p:spPr>
        <p:txBody>
          <a:bodyPr anchor="b">
            <a:noAutofit/>
          </a:bodyPr>
          <a:lstStyle>
            <a:lvl1pPr algn="l">
              <a:defRPr sz="4000" b="1" spc="120" baseline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9663" y="2940339"/>
            <a:ext cx="2152574" cy="3501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9883" y="2074115"/>
            <a:ext cx="872134" cy="712032"/>
          </a:xfrm>
          <a:prstGeom prst="rect">
            <a:avLst/>
          </a:prstGeom>
        </p:spPr>
      </p:pic>
      <p:cxnSp>
        <p:nvCxnSpPr>
          <p:cNvPr id="21" name="直接连接符 20"/>
          <p:cNvCxnSpPr/>
          <p:nvPr userDrawn="1"/>
        </p:nvCxnSpPr>
        <p:spPr>
          <a:xfrm>
            <a:off x="3880725" y="2074114"/>
            <a:ext cx="0" cy="1216343"/>
          </a:xfrm>
          <a:prstGeom prst="line">
            <a:avLst/>
          </a:prstGeom>
          <a:ln>
            <a:solidFill>
              <a:srgbClr val="008F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10020694" y="101134"/>
            <a:ext cx="2036189" cy="898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118"/>
            <a:ext cx="12192000" cy="251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56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 userDrawn="1"/>
        </p:nvSpPr>
        <p:spPr>
          <a:xfrm>
            <a:off x="5305646" y="1330038"/>
            <a:ext cx="6886353" cy="3973485"/>
          </a:xfrm>
          <a:prstGeom prst="rect">
            <a:avLst/>
          </a:prstGeom>
          <a:solidFill>
            <a:srgbClr val="008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 b="1" dirty="0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497033" y="3520442"/>
            <a:ext cx="6290930" cy="658698"/>
          </a:xfrm>
        </p:spPr>
        <p:txBody>
          <a:bodyPr anchor="b">
            <a:normAutofit/>
          </a:bodyPr>
          <a:lstStyle>
            <a:lvl1pPr algn="l">
              <a:defRPr sz="2000" b="1" spc="130" baseline="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497033" y="4251827"/>
            <a:ext cx="6290930" cy="567069"/>
          </a:xfrm>
        </p:spPr>
        <p:txBody>
          <a:bodyPr>
            <a:normAutofit/>
          </a:bodyPr>
          <a:lstStyle>
            <a:lvl1pPr marL="0" indent="0" algn="l">
              <a:buNone/>
              <a:defRPr sz="1800" spc="130" baseline="0">
                <a:solidFill>
                  <a:schemeClr val="bg1"/>
                </a:solidFill>
              </a:defRPr>
            </a:lvl1pPr>
            <a:lvl2pPr marL="457157" indent="0" algn="ctr">
              <a:buNone/>
              <a:defRPr sz="2000"/>
            </a:lvl2pPr>
            <a:lvl3pPr marL="914313" indent="0" algn="ctr">
              <a:buNone/>
              <a:defRPr sz="1800"/>
            </a:lvl3pPr>
            <a:lvl4pPr marL="1371470" indent="0" algn="ctr">
              <a:buNone/>
              <a:defRPr sz="1600"/>
            </a:lvl4pPr>
            <a:lvl5pPr marL="1828626" indent="0" algn="ctr">
              <a:buNone/>
              <a:defRPr sz="1600"/>
            </a:lvl5pPr>
            <a:lvl6pPr marL="2285783" indent="0" algn="ctr">
              <a:buNone/>
              <a:defRPr sz="1600"/>
            </a:lvl6pPr>
            <a:lvl7pPr marL="2742940" indent="0" algn="ctr">
              <a:buNone/>
              <a:defRPr sz="1600"/>
            </a:lvl7pPr>
            <a:lvl8pPr marL="3200096" indent="0" algn="ctr">
              <a:buNone/>
              <a:defRPr sz="1600"/>
            </a:lvl8pPr>
            <a:lvl9pPr marL="3657253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221512" y="6356349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27288" y="6356350"/>
            <a:ext cx="2743200" cy="365125"/>
          </a:xfrm>
        </p:spPr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1330038"/>
            <a:ext cx="5305647" cy="3973469"/>
          </a:xfrm>
        </p:spPr>
        <p:txBody>
          <a:bodyPr/>
          <a:lstStyle/>
          <a:p>
            <a:r>
              <a:rPr lang="zh-CN" altLang="en-US" dirty="0"/>
              <a:t>适合插入竖版图片</a:t>
            </a: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5497033" y="4179140"/>
            <a:ext cx="51209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 userDrawn="1"/>
        </p:nvCxnSpPr>
        <p:spPr>
          <a:xfrm>
            <a:off x="5305646" y="-300251"/>
            <a:ext cx="0" cy="80112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1" y="2402378"/>
            <a:ext cx="4813069" cy="4455622"/>
          </a:xfrm>
          <a:prstGeom prst="rect">
            <a:avLst/>
          </a:prstGeom>
          <a:solidFill>
            <a:srgbClr val="008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05548" y="1104900"/>
            <a:ext cx="5257800" cy="585788"/>
          </a:xfrm>
        </p:spPr>
        <p:txBody>
          <a:bodyPr>
            <a:normAutofit/>
          </a:bodyPr>
          <a:lstStyle>
            <a:lvl1pPr>
              <a:defRPr sz="2000" b="1" spc="140"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605548" y="1782129"/>
            <a:ext cx="5257799" cy="2108228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 baseline="0"/>
            </a:lvl1pPr>
            <a:lvl2pPr>
              <a:lnSpc>
                <a:spcPct val="120000"/>
              </a:lnSpc>
              <a:defRPr sz="1400" baseline="0"/>
            </a:lvl2pPr>
            <a:lvl3pPr>
              <a:lnSpc>
                <a:spcPct val="120000"/>
              </a:lnSpc>
              <a:defRPr sz="1200" baseline="0"/>
            </a:lvl3pPr>
            <a:lvl4pPr>
              <a:lnSpc>
                <a:spcPct val="120000"/>
              </a:lnSpc>
              <a:defRPr sz="1100" baseline="0"/>
            </a:lvl4pPr>
            <a:lvl5pPr>
              <a:lnSpc>
                <a:spcPct val="120000"/>
              </a:lnSpc>
              <a:defRPr sz="1100" baseline="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838201" y="1113559"/>
            <a:ext cx="4432068" cy="47386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4"/>
          </p:nvPr>
        </p:nvSpPr>
        <p:spPr>
          <a:xfrm>
            <a:off x="5605549" y="4156681"/>
            <a:ext cx="6096000" cy="2136054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5361710" y="6128951"/>
            <a:ext cx="3682538" cy="983530"/>
          </a:xfrm>
          <a:prstGeom prst="rect">
            <a:avLst/>
          </a:prstGeom>
          <a:solidFill>
            <a:srgbClr val="008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/>
          </a:p>
        </p:txBody>
      </p:sp>
      <p:sp>
        <p:nvSpPr>
          <p:cNvPr id="11" name="矩形 10"/>
          <p:cNvSpPr/>
          <p:nvPr userDrawn="1"/>
        </p:nvSpPr>
        <p:spPr>
          <a:xfrm>
            <a:off x="5361710" y="-402186"/>
            <a:ext cx="3682538" cy="6110731"/>
          </a:xfrm>
          <a:prstGeom prst="rect">
            <a:avLst/>
          </a:prstGeom>
          <a:solidFill>
            <a:srgbClr val="008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1338" y="1101726"/>
            <a:ext cx="5842463" cy="544512"/>
          </a:xfrm>
        </p:spPr>
        <p:txBody>
          <a:bodyPr>
            <a:normAutofit/>
          </a:bodyPr>
          <a:lstStyle>
            <a:lvl1pPr>
              <a:defRPr sz="2000" b="1" spc="140" baseline="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511339" y="1825625"/>
            <a:ext cx="3532909" cy="3748088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 baseline="0"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defRPr sz="1400" baseline="0"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defRPr sz="1200" baseline="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defRPr sz="1100" baseline="0"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defRPr sz="11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0" y="1825625"/>
            <a:ext cx="12192000" cy="3748088"/>
          </a:xfrm>
          <a:custGeom>
            <a:avLst/>
            <a:gdLst>
              <a:gd name="connsiteX0" fmla="*/ 9260378 w 12192000"/>
              <a:gd name="connsiteY0" fmla="*/ 0 h 3748088"/>
              <a:gd name="connsiteX1" fmla="*/ 12192000 w 12192000"/>
              <a:gd name="connsiteY1" fmla="*/ 0 h 3748088"/>
              <a:gd name="connsiteX2" fmla="*/ 12192000 w 12192000"/>
              <a:gd name="connsiteY2" fmla="*/ 3748088 h 3748088"/>
              <a:gd name="connsiteX3" fmla="*/ 9260378 w 12192000"/>
              <a:gd name="connsiteY3" fmla="*/ 3748088 h 3748088"/>
              <a:gd name="connsiteX4" fmla="*/ 0 w 12192000"/>
              <a:gd name="connsiteY4" fmla="*/ 0 h 3748088"/>
              <a:gd name="connsiteX5" fmla="*/ 5145578 w 12192000"/>
              <a:gd name="connsiteY5" fmla="*/ 0 h 3748088"/>
              <a:gd name="connsiteX6" fmla="*/ 5145578 w 12192000"/>
              <a:gd name="connsiteY6" fmla="*/ 3748088 h 3748088"/>
              <a:gd name="connsiteX7" fmla="*/ 0 w 12192000"/>
              <a:gd name="connsiteY7" fmla="*/ 3748088 h 374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748088">
                <a:moveTo>
                  <a:pt x="9260378" y="0"/>
                </a:moveTo>
                <a:lnTo>
                  <a:pt x="12192000" y="0"/>
                </a:lnTo>
                <a:lnTo>
                  <a:pt x="12192000" y="3748088"/>
                </a:lnTo>
                <a:lnTo>
                  <a:pt x="9260378" y="3748088"/>
                </a:lnTo>
                <a:close/>
                <a:moveTo>
                  <a:pt x="0" y="0"/>
                </a:moveTo>
                <a:lnTo>
                  <a:pt x="5145578" y="0"/>
                </a:lnTo>
                <a:lnTo>
                  <a:pt x="5145578" y="3748088"/>
                </a:lnTo>
                <a:lnTo>
                  <a:pt x="0" y="37480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-5516" y="6058597"/>
            <a:ext cx="12197516" cy="0"/>
          </a:xfrm>
          <a:prstGeom prst="line">
            <a:avLst/>
          </a:prstGeom>
          <a:ln w="2032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-5516" y="5852003"/>
            <a:ext cx="12197516" cy="18404"/>
          </a:xfrm>
          <a:prstGeom prst="line">
            <a:avLst/>
          </a:prstGeom>
          <a:ln w="1143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-5516" y="5708551"/>
            <a:ext cx="12197516" cy="0"/>
          </a:xfrm>
          <a:prstGeom prst="line">
            <a:avLst/>
          </a:prstGeom>
          <a:ln w="762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/>
        </p:nvSpPr>
        <p:spPr>
          <a:xfrm>
            <a:off x="-24938" y="5478089"/>
            <a:ext cx="12216938" cy="623454"/>
          </a:xfrm>
          <a:prstGeom prst="rect">
            <a:avLst/>
          </a:prstGeom>
          <a:solidFill>
            <a:srgbClr val="008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429298" y="1184088"/>
            <a:ext cx="2994026" cy="516024"/>
          </a:xfrm>
        </p:spPr>
        <p:txBody>
          <a:bodyPr>
            <a:normAutofit/>
          </a:bodyPr>
          <a:lstStyle>
            <a:lvl1pPr algn="ctr">
              <a:defRPr sz="2000" b="1" spc="140" baseline="0"/>
            </a:lvl1pPr>
          </a:lstStyle>
          <a:p>
            <a:r>
              <a:rPr lang="zh-CN" altLang="en-US" dirty="0"/>
              <a:t>输入标题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78775" y="5602777"/>
            <a:ext cx="2220884" cy="36512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="1" baseline="0">
                <a:solidFill>
                  <a:schemeClr val="bg1"/>
                </a:solidFill>
              </a:defRPr>
            </a:lvl1pPr>
            <a:lvl2pPr marL="457157" indent="0">
              <a:lnSpc>
                <a:spcPct val="120000"/>
              </a:lnSpc>
              <a:buNone/>
              <a:defRPr sz="1400" baseline="0"/>
            </a:lvl2pPr>
            <a:lvl3pPr>
              <a:lnSpc>
                <a:spcPct val="120000"/>
              </a:lnSpc>
              <a:defRPr sz="1200" baseline="0"/>
            </a:lvl3pPr>
            <a:lvl4pPr>
              <a:lnSpc>
                <a:spcPct val="120000"/>
              </a:lnSpc>
              <a:defRPr sz="1100" baseline="0"/>
            </a:lvl4pPr>
            <a:lvl5pPr>
              <a:lnSpc>
                <a:spcPct val="120000"/>
              </a:lnSpc>
              <a:defRPr sz="1100" baseline="0"/>
            </a:lvl5pPr>
          </a:lstStyle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838201" y="2218532"/>
            <a:ext cx="2994025" cy="20447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10"/>
          <p:cNvSpPr>
            <a:spLocks noGrp="1"/>
          </p:cNvSpPr>
          <p:nvPr>
            <p:ph type="pic" sz="quarter" idx="14"/>
          </p:nvPr>
        </p:nvSpPr>
        <p:spPr>
          <a:xfrm>
            <a:off x="4429299" y="2218532"/>
            <a:ext cx="2994025" cy="20447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10"/>
          <p:cNvSpPr>
            <a:spLocks noGrp="1"/>
          </p:cNvSpPr>
          <p:nvPr>
            <p:ph type="pic" sz="quarter" idx="15"/>
          </p:nvPr>
        </p:nvSpPr>
        <p:spPr>
          <a:xfrm>
            <a:off x="8020397" y="2218532"/>
            <a:ext cx="2994025" cy="20447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文本占位符 2"/>
          <p:cNvSpPr>
            <a:spLocks noGrp="1"/>
          </p:cNvSpPr>
          <p:nvPr>
            <p:ph type="body" idx="16"/>
          </p:nvPr>
        </p:nvSpPr>
        <p:spPr>
          <a:xfrm>
            <a:off x="4815868" y="5602777"/>
            <a:ext cx="2220884" cy="36512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="1" baseline="0">
                <a:solidFill>
                  <a:schemeClr val="bg1"/>
                </a:solidFill>
              </a:defRPr>
            </a:lvl1pPr>
            <a:lvl2pPr marL="457157" indent="0">
              <a:lnSpc>
                <a:spcPct val="120000"/>
              </a:lnSpc>
              <a:buNone/>
              <a:defRPr sz="1400" baseline="0"/>
            </a:lvl2pPr>
            <a:lvl3pPr>
              <a:lnSpc>
                <a:spcPct val="120000"/>
              </a:lnSpc>
              <a:defRPr sz="1200" baseline="0"/>
            </a:lvl3pPr>
            <a:lvl4pPr>
              <a:lnSpc>
                <a:spcPct val="120000"/>
              </a:lnSpc>
              <a:defRPr sz="1100" baseline="0"/>
            </a:lvl4pPr>
            <a:lvl5pPr>
              <a:lnSpc>
                <a:spcPct val="120000"/>
              </a:lnSpc>
              <a:defRPr sz="1100" baseline="0"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2"/>
          <p:cNvSpPr>
            <a:spLocks noGrp="1"/>
          </p:cNvSpPr>
          <p:nvPr>
            <p:ph type="body" idx="17"/>
          </p:nvPr>
        </p:nvSpPr>
        <p:spPr>
          <a:xfrm>
            <a:off x="8406966" y="5602777"/>
            <a:ext cx="2220884" cy="36512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="1" baseline="0">
                <a:solidFill>
                  <a:schemeClr val="bg1"/>
                </a:solidFill>
              </a:defRPr>
            </a:lvl1pPr>
            <a:lvl2pPr marL="457157" indent="0">
              <a:lnSpc>
                <a:spcPct val="120000"/>
              </a:lnSpc>
              <a:buNone/>
              <a:defRPr sz="1400" baseline="0"/>
            </a:lvl2pPr>
            <a:lvl3pPr>
              <a:lnSpc>
                <a:spcPct val="120000"/>
              </a:lnSpc>
              <a:defRPr sz="1200" baseline="0"/>
            </a:lvl3pPr>
            <a:lvl4pPr>
              <a:lnSpc>
                <a:spcPct val="120000"/>
              </a:lnSpc>
              <a:defRPr sz="1100" baseline="0"/>
            </a:lvl4pPr>
            <a:lvl5pPr>
              <a:lnSpc>
                <a:spcPct val="120000"/>
              </a:lnSpc>
              <a:defRPr sz="1100" baseline="0"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1278775" y="4455468"/>
            <a:ext cx="2220884" cy="753574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3199" b="1" baseline="0"/>
            </a:lvl1pPr>
            <a:lvl2pPr marL="457157" indent="0">
              <a:lnSpc>
                <a:spcPct val="120000"/>
              </a:lnSpc>
              <a:buNone/>
              <a:defRPr sz="1400" baseline="0"/>
            </a:lvl2pPr>
            <a:lvl3pPr>
              <a:lnSpc>
                <a:spcPct val="120000"/>
              </a:lnSpc>
              <a:defRPr sz="1200" baseline="0"/>
            </a:lvl3pPr>
            <a:lvl4pPr>
              <a:lnSpc>
                <a:spcPct val="120000"/>
              </a:lnSpc>
              <a:defRPr sz="1100" baseline="0"/>
            </a:lvl4pPr>
            <a:lvl5pPr>
              <a:lnSpc>
                <a:spcPct val="120000"/>
              </a:lnSpc>
              <a:defRPr sz="1100" baseline="0"/>
            </a:lvl5pPr>
          </a:lstStyle>
          <a:p>
            <a:pPr lvl="0"/>
            <a:r>
              <a:rPr lang="en-US" altLang="zh-CN" dirty="0"/>
              <a:t>keyword</a:t>
            </a:r>
            <a:endParaRPr lang="zh-CN" altLang="en-US" dirty="0"/>
          </a:p>
        </p:txBody>
      </p:sp>
      <p:sp>
        <p:nvSpPr>
          <p:cNvPr id="18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4815868" y="4455468"/>
            <a:ext cx="2220884" cy="753574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3199" b="1" baseline="0"/>
            </a:lvl1pPr>
            <a:lvl2pPr marL="457157" indent="0">
              <a:lnSpc>
                <a:spcPct val="120000"/>
              </a:lnSpc>
              <a:buNone/>
              <a:defRPr sz="1400" baseline="0"/>
            </a:lvl2pPr>
            <a:lvl3pPr>
              <a:lnSpc>
                <a:spcPct val="120000"/>
              </a:lnSpc>
              <a:defRPr sz="1200" baseline="0"/>
            </a:lvl3pPr>
            <a:lvl4pPr>
              <a:lnSpc>
                <a:spcPct val="120000"/>
              </a:lnSpc>
              <a:defRPr sz="1100" baseline="0"/>
            </a:lvl4pPr>
            <a:lvl5pPr>
              <a:lnSpc>
                <a:spcPct val="120000"/>
              </a:lnSpc>
              <a:defRPr sz="1100" baseline="0"/>
            </a:lvl5pPr>
          </a:lstStyle>
          <a:p>
            <a:pPr lvl="0"/>
            <a:r>
              <a:rPr lang="en-US" altLang="zh-CN" dirty="0"/>
              <a:t>keyword</a:t>
            </a:r>
            <a:endParaRPr lang="zh-CN" altLang="en-US" dirty="0"/>
          </a:p>
        </p:txBody>
      </p:sp>
      <p:sp>
        <p:nvSpPr>
          <p:cNvPr id="19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8406966" y="4455468"/>
            <a:ext cx="2220884" cy="753574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3199" b="1" baseline="0"/>
            </a:lvl1pPr>
            <a:lvl2pPr marL="457157" indent="0">
              <a:lnSpc>
                <a:spcPct val="120000"/>
              </a:lnSpc>
              <a:buNone/>
              <a:defRPr sz="1400" baseline="0"/>
            </a:lvl2pPr>
            <a:lvl3pPr>
              <a:lnSpc>
                <a:spcPct val="120000"/>
              </a:lnSpc>
              <a:defRPr sz="1200" baseline="0"/>
            </a:lvl3pPr>
            <a:lvl4pPr>
              <a:lnSpc>
                <a:spcPct val="120000"/>
              </a:lnSpc>
              <a:defRPr sz="1100" baseline="0"/>
            </a:lvl4pPr>
            <a:lvl5pPr>
              <a:lnSpc>
                <a:spcPct val="120000"/>
              </a:lnSpc>
              <a:defRPr sz="1100" baseline="0"/>
            </a:lvl5pPr>
          </a:lstStyle>
          <a:p>
            <a:pPr lvl="0"/>
            <a:r>
              <a:rPr lang="en-US" altLang="zh-CN" dirty="0"/>
              <a:t>keyword</a:t>
            </a:r>
            <a:endParaRPr lang="zh-CN" altLang="en-US" dirty="0"/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2460568" y="1803862"/>
            <a:ext cx="7115695" cy="0"/>
          </a:xfrm>
          <a:prstGeom prst="line">
            <a:avLst/>
          </a:prstGeom>
          <a:ln>
            <a:solidFill>
              <a:srgbClr val="008F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/>
        </p:nvSpPr>
        <p:spPr>
          <a:xfrm>
            <a:off x="838200" y="5478089"/>
            <a:ext cx="10184477" cy="623454"/>
          </a:xfrm>
          <a:prstGeom prst="rect">
            <a:avLst/>
          </a:prstGeom>
          <a:solidFill>
            <a:srgbClr val="008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429298" y="1184088"/>
            <a:ext cx="2994026" cy="516024"/>
          </a:xfrm>
        </p:spPr>
        <p:txBody>
          <a:bodyPr>
            <a:normAutofit/>
          </a:bodyPr>
          <a:lstStyle>
            <a:lvl1pPr algn="ctr">
              <a:defRPr sz="2000" b="1" spc="140" baseline="0"/>
            </a:lvl1pPr>
          </a:lstStyle>
          <a:p>
            <a:r>
              <a:rPr lang="zh-CN" altLang="en-US" dirty="0"/>
              <a:t>输入标题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78775" y="5602777"/>
            <a:ext cx="2220884" cy="36512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="1" baseline="0">
                <a:solidFill>
                  <a:schemeClr val="bg1"/>
                </a:solidFill>
              </a:defRPr>
            </a:lvl1pPr>
            <a:lvl2pPr marL="457157" indent="0">
              <a:lnSpc>
                <a:spcPct val="120000"/>
              </a:lnSpc>
              <a:buNone/>
              <a:defRPr sz="1400" baseline="0"/>
            </a:lvl2pPr>
            <a:lvl3pPr>
              <a:lnSpc>
                <a:spcPct val="120000"/>
              </a:lnSpc>
              <a:defRPr sz="1200" baseline="0"/>
            </a:lvl3pPr>
            <a:lvl4pPr>
              <a:lnSpc>
                <a:spcPct val="120000"/>
              </a:lnSpc>
              <a:defRPr sz="1100" baseline="0"/>
            </a:lvl4pPr>
            <a:lvl5pPr>
              <a:lnSpc>
                <a:spcPct val="120000"/>
              </a:lnSpc>
              <a:defRPr sz="1100" baseline="0"/>
            </a:lvl5pPr>
          </a:lstStyle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1046076" y="2218532"/>
            <a:ext cx="2578274" cy="300474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10"/>
          <p:cNvSpPr>
            <a:spLocks noGrp="1"/>
          </p:cNvSpPr>
          <p:nvPr>
            <p:ph type="pic" sz="quarter" idx="14"/>
          </p:nvPr>
        </p:nvSpPr>
        <p:spPr>
          <a:xfrm>
            <a:off x="4637174" y="2218532"/>
            <a:ext cx="2578274" cy="300474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10"/>
          <p:cNvSpPr>
            <a:spLocks noGrp="1"/>
          </p:cNvSpPr>
          <p:nvPr>
            <p:ph type="pic" sz="quarter" idx="15"/>
          </p:nvPr>
        </p:nvSpPr>
        <p:spPr>
          <a:xfrm>
            <a:off x="8228272" y="2218532"/>
            <a:ext cx="2578274" cy="300474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文本占位符 2"/>
          <p:cNvSpPr>
            <a:spLocks noGrp="1"/>
          </p:cNvSpPr>
          <p:nvPr>
            <p:ph type="body" idx="16"/>
          </p:nvPr>
        </p:nvSpPr>
        <p:spPr>
          <a:xfrm>
            <a:off x="4815868" y="5602777"/>
            <a:ext cx="2220884" cy="36512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="1" baseline="0">
                <a:solidFill>
                  <a:schemeClr val="bg1"/>
                </a:solidFill>
              </a:defRPr>
            </a:lvl1pPr>
            <a:lvl2pPr marL="457157" indent="0">
              <a:lnSpc>
                <a:spcPct val="120000"/>
              </a:lnSpc>
              <a:buNone/>
              <a:defRPr sz="1400" baseline="0"/>
            </a:lvl2pPr>
            <a:lvl3pPr>
              <a:lnSpc>
                <a:spcPct val="120000"/>
              </a:lnSpc>
              <a:defRPr sz="1200" baseline="0"/>
            </a:lvl3pPr>
            <a:lvl4pPr>
              <a:lnSpc>
                <a:spcPct val="120000"/>
              </a:lnSpc>
              <a:defRPr sz="1100" baseline="0"/>
            </a:lvl4pPr>
            <a:lvl5pPr>
              <a:lnSpc>
                <a:spcPct val="120000"/>
              </a:lnSpc>
              <a:defRPr sz="1100" baseline="0"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2"/>
          <p:cNvSpPr>
            <a:spLocks noGrp="1"/>
          </p:cNvSpPr>
          <p:nvPr>
            <p:ph type="body" idx="17"/>
          </p:nvPr>
        </p:nvSpPr>
        <p:spPr>
          <a:xfrm>
            <a:off x="8406966" y="5602777"/>
            <a:ext cx="2220884" cy="36512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="1" baseline="0">
                <a:solidFill>
                  <a:schemeClr val="bg1"/>
                </a:solidFill>
              </a:defRPr>
            </a:lvl1pPr>
            <a:lvl2pPr marL="457157" indent="0">
              <a:lnSpc>
                <a:spcPct val="120000"/>
              </a:lnSpc>
              <a:buNone/>
              <a:defRPr sz="1400" baseline="0"/>
            </a:lvl2pPr>
            <a:lvl3pPr>
              <a:lnSpc>
                <a:spcPct val="120000"/>
              </a:lnSpc>
              <a:defRPr sz="1200" baseline="0"/>
            </a:lvl3pPr>
            <a:lvl4pPr>
              <a:lnSpc>
                <a:spcPct val="120000"/>
              </a:lnSpc>
              <a:defRPr sz="1100" baseline="0"/>
            </a:lvl4pPr>
            <a:lvl5pPr>
              <a:lnSpc>
                <a:spcPct val="120000"/>
              </a:lnSpc>
              <a:defRPr sz="1100" baseline="0"/>
            </a:lvl5pPr>
          </a:lstStyle>
          <a:p>
            <a:pPr lvl="0"/>
            <a:endParaRPr lang="zh-CN" altLang="en-US" dirty="0"/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81400" y="1803862"/>
            <a:ext cx="4739640" cy="0"/>
          </a:xfrm>
          <a:prstGeom prst="line">
            <a:avLst/>
          </a:prstGeom>
          <a:ln>
            <a:solidFill>
              <a:srgbClr val="008F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429298" y="1184088"/>
            <a:ext cx="2994026" cy="516024"/>
          </a:xfrm>
        </p:spPr>
        <p:txBody>
          <a:bodyPr>
            <a:normAutofit/>
          </a:bodyPr>
          <a:lstStyle>
            <a:lvl1pPr algn="ctr">
              <a:defRPr sz="2000" b="1" spc="140" baseline="0"/>
            </a:lvl1pPr>
          </a:lstStyle>
          <a:p>
            <a:r>
              <a:rPr lang="zh-CN" altLang="en-US" dirty="0"/>
              <a:t>输入标题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965643" y="5004261"/>
            <a:ext cx="1278794" cy="36512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="1" baseline="0">
                <a:solidFill>
                  <a:schemeClr val="bg2">
                    <a:lumMod val="25000"/>
                  </a:schemeClr>
                </a:solidFill>
              </a:defRPr>
            </a:lvl1pPr>
            <a:lvl2pPr marL="457157" indent="0">
              <a:lnSpc>
                <a:spcPct val="120000"/>
              </a:lnSpc>
              <a:buNone/>
              <a:defRPr sz="1400" baseline="0"/>
            </a:lvl2pPr>
            <a:lvl3pPr>
              <a:lnSpc>
                <a:spcPct val="120000"/>
              </a:lnSpc>
              <a:defRPr sz="1200" baseline="0"/>
            </a:lvl3pPr>
            <a:lvl4pPr>
              <a:lnSpc>
                <a:spcPct val="120000"/>
              </a:lnSpc>
              <a:defRPr sz="1100" baseline="0"/>
            </a:lvl4pPr>
            <a:lvl5pPr>
              <a:lnSpc>
                <a:spcPct val="120000"/>
              </a:lnSpc>
              <a:defRPr sz="1100" baseline="0"/>
            </a:lvl5pPr>
          </a:lstStyle>
          <a:p>
            <a:pPr lvl="0"/>
            <a:r>
              <a:rPr lang="zh-CN" altLang="en-US" dirty="0"/>
              <a:t>第一季度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不完整圆 19"/>
          <p:cNvSpPr/>
          <p:nvPr userDrawn="1"/>
        </p:nvSpPr>
        <p:spPr>
          <a:xfrm>
            <a:off x="494597" y="2446982"/>
            <a:ext cx="2175164" cy="2175164"/>
          </a:xfrm>
          <a:prstGeom prst="pie">
            <a:avLst>
              <a:gd name="adj1" fmla="val 12319182"/>
              <a:gd name="adj2" fmla="val 913452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>
              <a:solidFill>
                <a:schemeClr val="tx1"/>
              </a:solidFill>
            </a:endParaRPr>
          </a:p>
        </p:txBody>
      </p:sp>
      <p:sp>
        <p:nvSpPr>
          <p:cNvPr id="23" name="不完整圆 22"/>
          <p:cNvSpPr/>
          <p:nvPr userDrawn="1"/>
        </p:nvSpPr>
        <p:spPr>
          <a:xfrm>
            <a:off x="494597" y="2446982"/>
            <a:ext cx="2175164" cy="2175164"/>
          </a:xfrm>
          <a:prstGeom prst="pie">
            <a:avLst>
              <a:gd name="adj1" fmla="val 8808707"/>
              <a:gd name="adj2" fmla="val 16200000"/>
            </a:avLst>
          </a:prstGeom>
          <a:solidFill>
            <a:srgbClr val="226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>
              <a:solidFill>
                <a:schemeClr val="tx1"/>
              </a:solidFill>
            </a:endParaRPr>
          </a:p>
        </p:txBody>
      </p:sp>
      <p:sp>
        <p:nvSpPr>
          <p:cNvPr id="24" name="椭圆 23"/>
          <p:cNvSpPr/>
          <p:nvPr userDrawn="1"/>
        </p:nvSpPr>
        <p:spPr>
          <a:xfrm>
            <a:off x="640070" y="2592455"/>
            <a:ext cx="1884219" cy="1884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/>
          </a:p>
        </p:txBody>
      </p:sp>
      <p:sp>
        <p:nvSpPr>
          <p:cNvPr id="25" name="不完整圆 24"/>
          <p:cNvSpPr/>
          <p:nvPr userDrawn="1"/>
        </p:nvSpPr>
        <p:spPr>
          <a:xfrm>
            <a:off x="3542597" y="2446982"/>
            <a:ext cx="2175164" cy="2175164"/>
          </a:xfrm>
          <a:prstGeom prst="pie">
            <a:avLst>
              <a:gd name="adj1" fmla="val 12319182"/>
              <a:gd name="adj2" fmla="val 501077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>
              <a:solidFill>
                <a:schemeClr val="tx1"/>
              </a:solidFill>
            </a:endParaRPr>
          </a:p>
        </p:txBody>
      </p:sp>
      <p:sp>
        <p:nvSpPr>
          <p:cNvPr id="26" name="不完整圆 25"/>
          <p:cNvSpPr/>
          <p:nvPr userDrawn="1"/>
        </p:nvSpPr>
        <p:spPr>
          <a:xfrm>
            <a:off x="3542597" y="2446982"/>
            <a:ext cx="2175164" cy="2175164"/>
          </a:xfrm>
          <a:prstGeom prst="pie">
            <a:avLst>
              <a:gd name="adj1" fmla="val 3871156"/>
              <a:gd name="adj2" fmla="val 16200000"/>
            </a:avLst>
          </a:prstGeom>
          <a:solidFill>
            <a:srgbClr val="226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>
              <a:solidFill>
                <a:schemeClr val="tx1"/>
              </a:solidFill>
            </a:endParaRPr>
          </a:p>
        </p:txBody>
      </p:sp>
      <p:sp>
        <p:nvSpPr>
          <p:cNvPr id="27" name="椭圆 26"/>
          <p:cNvSpPr/>
          <p:nvPr userDrawn="1"/>
        </p:nvSpPr>
        <p:spPr>
          <a:xfrm>
            <a:off x="3688070" y="2592455"/>
            <a:ext cx="1884219" cy="1884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/>
          </a:p>
        </p:txBody>
      </p:sp>
      <p:sp>
        <p:nvSpPr>
          <p:cNvPr id="28" name="不完整圆 27"/>
          <p:cNvSpPr/>
          <p:nvPr userDrawn="1"/>
        </p:nvSpPr>
        <p:spPr>
          <a:xfrm>
            <a:off x="6584784" y="2446982"/>
            <a:ext cx="2175164" cy="2175164"/>
          </a:xfrm>
          <a:prstGeom prst="pie">
            <a:avLst>
              <a:gd name="adj1" fmla="val 12319182"/>
              <a:gd name="adj2" fmla="val 268802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>
              <a:solidFill>
                <a:schemeClr val="tx1"/>
              </a:solidFill>
            </a:endParaRPr>
          </a:p>
        </p:txBody>
      </p:sp>
      <p:sp>
        <p:nvSpPr>
          <p:cNvPr id="29" name="不完整圆 28"/>
          <p:cNvSpPr/>
          <p:nvPr userDrawn="1"/>
        </p:nvSpPr>
        <p:spPr>
          <a:xfrm>
            <a:off x="6584784" y="2446982"/>
            <a:ext cx="2175164" cy="2175164"/>
          </a:xfrm>
          <a:prstGeom prst="pie">
            <a:avLst>
              <a:gd name="adj1" fmla="val 1639136"/>
              <a:gd name="adj2" fmla="val 16200000"/>
            </a:avLst>
          </a:prstGeom>
          <a:solidFill>
            <a:srgbClr val="226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>
              <a:solidFill>
                <a:schemeClr val="tx1"/>
              </a:solidFill>
            </a:endParaRPr>
          </a:p>
        </p:txBody>
      </p:sp>
      <p:sp>
        <p:nvSpPr>
          <p:cNvPr id="30" name="椭圆 29"/>
          <p:cNvSpPr/>
          <p:nvPr userDrawn="1"/>
        </p:nvSpPr>
        <p:spPr>
          <a:xfrm>
            <a:off x="6730257" y="2592455"/>
            <a:ext cx="1884219" cy="1884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/>
          </a:p>
        </p:txBody>
      </p:sp>
      <p:sp>
        <p:nvSpPr>
          <p:cNvPr id="31" name="不完整圆 30"/>
          <p:cNvSpPr/>
          <p:nvPr userDrawn="1"/>
        </p:nvSpPr>
        <p:spPr>
          <a:xfrm>
            <a:off x="9626972" y="2446982"/>
            <a:ext cx="2175164" cy="2175164"/>
          </a:xfrm>
          <a:prstGeom prst="pie">
            <a:avLst>
              <a:gd name="adj1" fmla="val 12319182"/>
              <a:gd name="adj2" fmla="val 268802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>
              <a:solidFill>
                <a:schemeClr val="tx1"/>
              </a:solidFill>
            </a:endParaRPr>
          </a:p>
        </p:txBody>
      </p:sp>
      <p:sp>
        <p:nvSpPr>
          <p:cNvPr id="32" name="不完整圆 31"/>
          <p:cNvSpPr/>
          <p:nvPr userDrawn="1"/>
        </p:nvSpPr>
        <p:spPr>
          <a:xfrm>
            <a:off x="9626972" y="2446982"/>
            <a:ext cx="2175164" cy="2175164"/>
          </a:xfrm>
          <a:prstGeom prst="pie">
            <a:avLst>
              <a:gd name="adj1" fmla="val 19176006"/>
              <a:gd name="adj2" fmla="val 16200000"/>
            </a:avLst>
          </a:prstGeom>
          <a:solidFill>
            <a:srgbClr val="226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>
              <a:solidFill>
                <a:schemeClr val="tx1"/>
              </a:solidFill>
            </a:endParaRPr>
          </a:p>
        </p:txBody>
      </p:sp>
      <p:sp>
        <p:nvSpPr>
          <p:cNvPr id="33" name="椭圆 32"/>
          <p:cNvSpPr/>
          <p:nvPr userDrawn="1"/>
        </p:nvSpPr>
        <p:spPr>
          <a:xfrm>
            <a:off x="9772444" y="2592455"/>
            <a:ext cx="1884219" cy="1884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/>
          </a:p>
        </p:txBody>
      </p:sp>
      <p:sp>
        <p:nvSpPr>
          <p:cNvPr id="34" name="文本占位符 23"/>
          <p:cNvSpPr>
            <a:spLocks noGrp="1"/>
          </p:cNvSpPr>
          <p:nvPr>
            <p:ph type="body" sz="quarter" idx="21" hasCustomPrompt="1"/>
          </p:nvPr>
        </p:nvSpPr>
        <p:spPr>
          <a:xfrm>
            <a:off x="954205" y="3225339"/>
            <a:ext cx="1387988" cy="577735"/>
          </a:xfrm>
        </p:spPr>
        <p:txBody>
          <a:bodyPr>
            <a:noAutofit/>
          </a:bodyPr>
          <a:lstStyle>
            <a:lvl1pPr marL="0" indent="0" algn="ctr">
              <a:buNone/>
              <a:defRPr sz="3999" b="1">
                <a:solidFill>
                  <a:srgbClr val="008F4C"/>
                </a:solidFill>
              </a:defRPr>
            </a:lvl1pPr>
          </a:lstStyle>
          <a:p>
            <a:pPr lvl="0"/>
            <a:r>
              <a:rPr lang="en-US" altLang="zh-CN" dirty="0"/>
              <a:t>30%</a:t>
            </a:r>
            <a:endParaRPr lang="zh-CN" altLang="en-US" dirty="0"/>
          </a:p>
        </p:txBody>
      </p:sp>
      <p:sp>
        <p:nvSpPr>
          <p:cNvPr id="35" name="文本占位符 23"/>
          <p:cNvSpPr>
            <a:spLocks noGrp="1"/>
          </p:cNvSpPr>
          <p:nvPr>
            <p:ph type="body" sz="quarter" idx="22" hasCustomPrompt="1"/>
          </p:nvPr>
        </p:nvSpPr>
        <p:spPr>
          <a:xfrm>
            <a:off x="3936184" y="3225339"/>
            <a:ext cx="1387988" cy="577735"/>
          </a:xfrm>
        </p:spPr>
        <p:txBody>
          <a:bodyPr>
            <a:noAutofit/>
          </a:bodyPr>
          <a:lstStyle>
            <a:lvl1pPr marL="0" indent="0" algn="ctr">
              <a:buNone/>
              <a:defRPr sz="3999" b="1">
                <a:solidFill>
                  <a:srgbClr val="008F4C"/>
                </a:solidFill>
              </a:defRPr>
            </a:lvl1pPr>
          </a:lstStyle>
          <a:p>
            <a:pPr lvl="0"/>
            <a:r>
              <a:rPr lang="en-US" altLang="zh-CN" dirty="0"/>
              <a:t>60%</a:t>
            </a:r>
            <a:endParaRPr lang="zh-CN" altLang="en-US" dirty="0"/>
          </a:p>
        </p:txBody>
      </p:sp>
      <p:sp>
        <p:nvSpPr>
          <p:cNvPr id="36" name="文本占位符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78371" y="3225339"/>
            <a:ext cx="1387988" cy="577735"/>
          </a:xfrm>
        </p:spPr>
        <p:txBody>
          <a:bodyPr>
            <a:noAutofit/>
          </a:bodyPr>
          <a:lstStyle>
            <a:lvl1pPr marL="0" indent="0" algn="ctr">
              <a:buNone/>
              <a:defRPr sz="3999" b="1">
                <a:solidFill>
                  <a:srgbClr val="008F4C"/>
                </a:solidFill>
              </a:defRPr>
            </a:lvl1pPr>
          </a:lstStyle>
          <a:p>
            <a:pPr lvl="0"/>
            <a:r>
              <a:rPr lang="en-US" altLang="zh-CN" dirty="0"/>
              <a:t>65%</a:t>
            </a:r>
            <a:endParaRPr lang="zh-CN" altLang="en-US" dirty="0"/>
          </a:p>
        </p:txBody>
      </p:sp>
      <p:sp>
        <p:nvSpPr>
          <p:cNvPr id="37" name="文本占位符 23"/>
          <p:cNvSpPr>
            <a:spLocks noGrp="1"/>
          </p:cNvSpPr>
          <p:nvPr>
            <p:ph type="body" sz="quarter" idx="14" hasCustomPrompt="1"/>
          </p:nvPr>
        </p:nvSpPr>
        <p:spPr>
          <a:xfrm>
            <a:off x="10020558" y="3225339"/>
            <a:ext cx="1387988" cy="577735"/>
          </a:xfrm>
        </p:spPr>
        <p:txBody>
          <a:bodyPr>
            <a:noAutofit/>
          </a:bodyPr>
          <a:lstStyle>
            <a:lvl1pPr marL="0" indent="0" algn="ctr">
              <a:buNone/>
              <a:defRPr sz="3999" b="1">
                <a:solidFill>
                  <a:srgbClr val="008F4C"/>
                </a:solidFill>
              </a:defRPr>
            </a:lvl1pPr>
          </a:lstStyle>
          <a:p>
            <a:pPr lvl="0"/>
            <a:r>
              <a:rPr lang="en-US" altLang="zh-CN" dirty="0"/>
              <a:t>75%</a:t>
            </a:r>
            <a:endParaRPr lang="zh-CN" altLang="en-US" dirty="0"/>
          </a:p>
        </p:txBody>
      </p:sp>
      <p:sp>
        <p:nvSpPr>
          <p:cNvPr id="38" name="文本占位符 2"/>
          <p:cNvSpPr>
            <a:spLocks noGrp="1"/>
          </p:cNvSpPr>
          <p:nvPr>
            <p:ph type="body" idx="23" hasCustomPrompt="1"/>
          </p:nvPr>
        </p:nvSpPr>
        <p:spPr>
          <a:xfrm>
            <a:off x="3990781" y="5004261"/>
            <a:ext cx="1278794" cy="36512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="1" baseline="0">
                <a:solidFill>
                  <a:schemeClr val="bg2">
                    <a:lumMod val="25000"/>
                  </a:schemeClr>
                </a:solidFill>
              </a:defRPr>
            </a:lvl1pPr>
            <a:lvl2pPr marL="457157" indent="0">
              <a:lnSpc>
                <a:spcPct val="120000"/>
              </a:lnSpc>
              <a:buNone/>
              <a:defRPr sz="1400" baseline="0"/>
            </a:lvl2pPr>
            <a:lvl3pPr>
              <a:lnSpc>
                <a:spcPct val="120000"/>
              </a:lnSpc>
              <a:defRPr sz="1200" baseline="0"/>
            </a:lvl3pPr>
            <a:lvl4pPr>
              <a:lnSpc>
                <a:spcPct val="120000"/>
              </a:lnSpc>
              <a:defRPr sz="1100" baseline="0"/>
            </a:lvl4pPr>
            <a:lvl5pPr>
              <a:lnSpc>
                <a:spcPct val="120000"/>
              </a:lnSpc>
              <a:defRPr sz="1100" baseline="0"/>
            </a:lvl5pPr>
          </a:lstStyle>
          <a:p>
            <a:pPr lvl="0"/>
            <a:r>
              <a:rPr lang="zh-CN" altLang="en-US" dirty="0"/>
              <a:t>第二季度</a:t>
            </a:r>
          </a:p>
        </p:txBody>
      </p:sp>
      <p:sp>
        <p:nvSpPr>
          <p:cNvPr id="39" name="文本占位符 2"/>
          <p:cNvSpPr>
            <a:spLocks noGrp="1"/>
          </p:cNvSpPr>
          <p:nvPr>
            <p:ph type="body" idx="24" hasCustomPrompt="1"/>
          </p:nvPr>
        </p:nvSpPr>
        <p:spPr>
          <a:xfrm>
            <a:off x="7015920" y="5004261"/>
            <a:ext cx="1278794" cy="36512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="1" baseline="0">
                <a:solidFill>
                  <a:schemeClr val="bg2">
                    <a:lumMod val="25000"/>
                  </a:schemeClr>
                </a:solidFill>
              </a:defRPr>
            </a:lvl1pPr>
            <a:lvl2pPr marL="457157" indent="0">
              <a:lnSpc>
                <a:spcPct val="120000"/>
              </a:lnSpc>
              <a:buNone/>
              <a:defRPr sz="1400" baseline="0"/>
            </a:lvl2pPr>
            <a:lvl3pPr>
              <a:lnSpc>
                <a:spcPct val="120000"/>
              </a:lnSpc>
              <a:defRPr sz="1200" baseline="0"/>
            </a:lvl3pPr>
            <a:lvl4pPr>
              <a:lnSpc>
                <a:spcPct val="120000"/>
              </a:lnSpc>
              <a:defRPr sz="1100" baseline="0"/>
            </a:lvl4pPr>
            <a:lvl5pPr>
              <a:lnSpc>
                <a:spcPct val="120000"/>
              </a:lnSpc>
              <a:defRPr sz="1100" baseline="0"/>
            </a:lvl5pPr>
          </a:lstStyle>
          <a:p>
            <a:pPr lvl="0"/>
            <a:r>
              <a:rPr lang="zh-CN" altLang="en-US" dirty="0"/>
              <a:t>第三季度</a:t>
            </a:r>
          </a:p>
        </p:txBody>
      </p:sp>
      <p:sp>
        <p:nvSpPr>
          <p:cNvPr id="40" name="文本占位符 2"/>
          <p:cNvSpPr>
            <a:spLocks noGrp="1"/>
          </p:cNvSpPr>
          <p:nvPr>
            <p:ph type="body" idx="25" hasCustomPrompt="1"/>
          </p:nvPr>
        </p:nvSpPr>
        <p:spPr>
          <a:xfrm>
            <a:off x="10041059" y="5004261"/>
            <a:ext cx="1278794" cy="36512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="1" baseline="0">
                <a:solidFill>
                  <a:schemeClr val="bg2">
                    <a:lumMod val="25000"/>
                  </a:schemeClr>
                </a:solidFill>
              </a:defRPr>
            </a:lvl1pPr>
            <a:lvl2pPr marL="457157" indent="0">
              <a:lnSpc>
                <a:spcPct val="120000"/>
              </a:lnSpc>
              <a:buNone/>
              <a:defRPr sz="1400" baseline="0"/>
            </a:lvl2pPr>
            <a:lvl3pPr>
              <a:lnSpc>
                <a:spcPct val="120000"/>
              </a:lnSpc>
              <a:defRPr sz="1200" baseline="0"/>
            </a:lvl3pPr>
            <a:lvl4pPr>
              <a:lnSpc>
                <a:spcPct val="120000"/>
              </a:lnSpc>
              <a:defRPr sz="1100" baseline="0"/>
            </a:lvl4pPr>
            <a:lvl5pPr>
              <a:lnSpc>
                <a:spcPct val="120000"/>
              </a:lnSpc>
              <a:defRPr sz="1100" baseline="0"/>
            </a:lvl5pPr>
          </a:lstStyle>
          <a:p>
            <a:pPr lvl="0"/>
            <a:r>
              <a:rPr lang="zh-CN" altLang="en-US" dirty="0"/>
              <a:t>第四季度</a:t>
            </a:r>
          </a:p>
        </p:txBody>
      </p:sp>
      <p:cxnSp>
        <p:nvCxnSpPr>
          <p:cNvPr id="41" name="直接连接符 40"/>
          <p:cNvCxnSpPr/>
          <p:nvPr userDrawn="1"/>
        </p:nvCxnSpPr>
        <p:spPr>
          <a:xfrm>
            <a:off x="-5516" y="6756866"/>
            <a:ext cx="12197516" cy="0"/>
          </a:xfrm>
          <a:prstGeom prst="line">
            <a:avLst/>
          </a:prstGeom>
          <a:ln w="2032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 userDrawn="1"/>
        </p:nvCxnSpPr>
        <p:spPr>
          <a:xfrm>
            <a:off x="-5516" y="6550272"/>
            <a:ext cx="12197516" cy="18404"/>
          </a:xfrm>
          <a:prstGeom prst="line">
            <a:avLst/>
          </a:prstGeom>
          <a:ln w="1143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 userDrawn="1"/>
        </p:nvCxnSpPr>
        <p:spPr>
          <a:xfrm>
            <a:off x="-5516" y="6406820"/>
            <a:ext cx="12197516" cy="0"/>
          </a:xfrm>
          <a:prstGeom prst="line">
            <a:avLst/>
          </a:prstGeom>
          <a:ln w="762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429298" y="1184088"/>
            <a:ext cx="2994026" cy="516024"/>
          </a:xfrm>
        </p:spPr>
        <p:txBody>
          <a:bodyPr>
            <a:normAutofit/>
          </a:bodyPr>
          <a:lstStyle>
            <a:lvl1pPr algn="ctr">
              <a:defRPr sz="2000" b="1" spc="140" baseline="0"/>
            </a:lvl1pPr>
          </a:lstStyle>
          <a:p>
            <a:r>
              <a:rPr lang="zh-CN" altLang="en-US" dirty="0"/>
              <a:t>输入标题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41" name="直接连接符 40"/>
          <p:cNvCxnSpPr/>
          <p:nvPr userDrawn="1"/>
        </p:nvCxnSpPr>
        <p:spPr>
          <a:xfrm>
            <a:off x="-5516" y="6756866"/>
            <a:ext cx="12197516" cy="0"/>
          </a:xfrm>
          <a:prstGeom prst="line">
            <a:avLst/>
          </a:prstGeom>
          <a:ln w="2032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 userDrawn="1"/>
        </p:nvCxnSpPr>
        <p:spPr>
          <a:xfrm>
            <a:off x="-5516" y="6550272"/>
            <a:ext cx="12197516" cy="18404"/>
          </a:xfrm>
          <a:prstGeom prst="line">
            <a:avLst/>
          </a:prstGeom>
          <a:ln w="1143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 userDrawn="1"/>
        </p:nvCxnSpPr>
        <p:spPr>
          <a:xfrm>
            <a:off x="-5516" y="6406820"/>
            <a:ext cx="12197516" cy="0"/>
          </a:xfrm>
          <a:prstGeom prst="line">
            <a:avLst/>
          </a:prstGeom>
          <a:ln w="762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 25"/>
          <p:cNvSpPr/>
          <p:nvPr userDrawn="1"/>
        </p:nvSpPr>
        <p:spPr bwMode="auto">
          <a:xfrm>
            <a:off x="553489" y="2243613"/>
            <a:ext cx="2889842" cy="824259"/>
          </a:xfrm>
          <a:custGeom>
            <a:avLst/>
            <a:gdLst>
              <a:gd name="T0" fmla="*/ 1072 w 1171"/>
              <a:gd name="T1" fmla="*/ 334 h 334"/>
              <a:gd name="T2" fmla="*/ 0 w 1171"/>
              <a:gd name="T3" fmla="*/ 334 h 334"/>
              <a:gd name="T4" fmla="*/ 99 w 1171"/>
              <a:gd name="T5" fmla="*/ 164 h 334"/>
              <a:gd name="T6" fmla="*/ 0 w 1171"/>
              <a:gd name="T7" fmla="*/ 0 h 334"/>
              <a:gd name="T8" fmla="*/ 1072 w 1171"/>
              <a:gd name="T9" fmla="*/ 0 h 334"/>
              <a:gd name="T10" fmla="*/ 1171 w 1171"/>
              <a:gd name="T11" fmla="*/ 164 h 334"/>
              <a:gd name="T12" fmla="*/ 1072 w 1171"/>
              <a:gd name="T13" fmla="*/ 334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1" h="334">
                <a:moveTo>
                  <a:pt x="1072" y="334"/>
                </a:moveTo>
                <a:lnTo>
                  <a:pt x="0" y="334"/>
                </a:lnTo>
                <a:lnTo>
                  <a:pt x="99" y="164"/>
                </a:lnTo>
                <a:lnTo>
                  <a:pt x="0" y="0"/>
                </a:lnTo>
                <a:lnTo>
                  <a:pt x="1072" y="0"/>
                </a:lnTo>
                <a:lnTo>
                  <a:pt x="1171" y="164"/>
                </a:lnTo>
                <a:lnTo>
                  <a:pt x="1072" y="334"/>
                </a:lnTo>
                <a:close/>
              </a:path>
            </a:pathLst>
          </a:custGeom>
          <a:solidFill>
            <a:srgbClr val="59A7A7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en-US" sz="2551"/>
          </a:p>
        </p:txBody>
      </p:sp>
      <p:sp>
        <p:nvSpPr>
          <p:cNvPr id="70" name="Freeform 19"/>
          <p:cNvSpPr/>
          <p:nvPr userDrawn="1"/>
        </p:nvSpPr>
        <p:spPr bwMode="auto">
          <a:xfrm>
            <a:off x="3199014" y="2243613"/>
            <a:ext cx="2907116" cy="824259"/>
          </a:xfrm>
          <a:custGeom>
            <a:avLst/>
            <a:gdLst>
              <a:gd name="T0" fmla="*/ 1078 w 1178"/>
              <a:gd name="T1" fmla="*/ 334 h 334"/>
              <a:gd name="T2" fmla="*/ 0 w 1178"/>
              <a:gd name="T3" fmla="*/ 334 h 334"/>
              <a:gd name="T4" fmla="*/ 99 w 1178"/>
              <a:gd name="T5" fmla="*/ 164 h 334"/>
              <a:gd name="T6" fmla="*/ 0 w 1178"/>
              <a:gd name="T7" fmla="*/ 0 h 334"/>
              <a:gd name="T8" fmla="*/ 1078 w 1178"/>
              <a:gd name="T9" fmla="*/ 0 h 334"/>
              <a:gd name="T10" fmla="*/ 1178 w 1178"/>
              <a:gd name="T11" fmla="*/ 164 h 334"/>
              <a:gd name="T12" fmla="*/ 1078 w 1178"/>
              <a:gd name="T13" fmla="*/ 334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8" h="334">
                <a:moveTo>
                  <a:pt x="1078" y="334"/>
                </a:moveTo>
                <a:lnTo>
                  <a:pt x="0" y="334"/>
                </a:lnTo>
                <a:lnTo>
                  <a:pt x="99" y="164"/>
                </a:lnTo>
                <a:lnTo>
                  <a:pt x="0" y="0"/>
                </a:lnTo>
                <a:lnTo>
                  <a:pt x="1078" y="0"/>
                </a:lnTo>
                <a:lnTo>
                  <a:pt x="1178" y="164"/>
                </a:lnTo>
                <a:lnTo>
                  <a:pt x="1078" y="334"/>
                </a:lnTo>
                <a:close/>
              </a:path>
            </a:pathLst>
          </a:custGeom>
          <a:solidFill>
            <a:srgbClr val="97D7C7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en-US" sz="2551">
              <a:solidFill>
                <a:schemeClr val="bg1"/>
              </a:solidFill>
            </a:endParaRPr>
          </a:p>
        </p:txBody>
      </p:sp>
      <p:sp>
        <p:nvSpPr>
          <p:cNvPr id="71" name="Freeform 31"/>
          <p:cNvSpPr/>
          <p:nvPr userDrawn="1"/>
        </p:nvSpPr>
        <p:spPr bwMode="auto">
          <a:xfrm>
            <a:off x="5859346" y="2243613"/>
            <a:ext cx="2907116" cy="824259"/>
          </a:xfrm>
          <a:custGeom>
            <a:avLst/>
            <a:gdLst>
              <a:gd name="T0" fmla="*/ 1079 w 1178"/>
              <a:gd name="T1" fmla="*/ 334 h 334"/>
              <a:gd name="T2" fmla="*/ 0 w 1178"/>
              <a:gd name="T3" fmla="*/ 334 h 334"/>
              <a:gd name="T4" fmla="*/ 100 w 1178"/>
              <a:gd name="T5" fmla="*/ 164 h 334"/>
              <a:gd name="T6" fmla="*/ 0 w 1178"/>
              <a:gd name="T7" fmla="*/ 0 h 334"/>
              <a:gd name="T8" fmla="*/ 1079 w 1178"/>
              <a:gd name="T9" fmla="*/ 0 h 334"/>
              <a:gd name="T10" fmla="*/ 1178 w 1178"/>
              <a:gd name="T11" fmla="*/ 164 h 334"/>
              <a:gd name="T12" fmla="*/ 1079 w 1178"/>
              <a:gd name="T13" fmla="*/ 334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8" h="334">
                <a:moveTo>
                  <a:pt x="1079" y="334"/>
                </a:moveTo>
                <a:lnTo>
                  <a:pt x="0" y="334"/>
                </a:lnTo>
                <a:lnTo>
                  <a:pt x="100" y="164"/>
                </a:lnTo>
                <a:lnTo>
                  <a:pt x="0" y="0"/>
                </a:lnTo>
                <a:lnTo>
                  <a:pt x="1079" y="0"/>
                </a:lnTo>
                <a:lnTo>
                  <a:pt x="1178" y="164"/>
                </a:lnTo>
                <a:lnTo>
                  <a:pt x="1079" y="334"/>
                </a:lnTo>
                <a:close/>
              </a:path>
            </a:pathLst>
          </a:custGeom>
          <a:solidFill>
            <a:srgbClr val="BAC94A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en-US" sz="2551">
              <a:solidFill>
                <a:schemeClr val="bg1"/>
              </a:solidFill>
            </a:endParaRPr>
          </a:p>
        </p:txBody>
      </p:sp>
      <p:sp>
        <p:nvSpPr>
          <p:cNvPr id="72" name="Freeform 13"/>
          <p:cNvSpPr/>
          <p:nvPr userDrawn="1"/>
        </p:nvSpPr>
        <p:spPr bwMode="auto">
          <a:xfrm>
            <a:off x="8522147" y="2243613"/>
            <a:ext cx="2889842" cy="824259"/>
          </a:xfrm>
          <a:custGeom>
            <a:avLst/>
            <a:gdLst>
              <a:gd name="T0" fmla="*/ 1072 w 1171"/>
              <a:gd name="T1" fmla="*/ 334 h 334"/>
              <a:gd name="T2" fmla="*/ 0 w 1171"/>
              <a:gd name="T3" fmla="*/ 334 h 334"/>
              <a:gd name="T4" fmla="*/ 99 w 1171"/>
              <a:gd name="T5" fmla="*/ 164 h 334"/>
              <a:gd name="T6" fmla="*/ 0 w 1171"/>
              <a:gd name="T7" fmla="*/ 0 h 334"/>
              <a:gd name="T8" fmla="*/ 1072 w 1171"/>
              <a:gd name="T9" fmla="*/ 0 h 334"/>
              <a:gd name="T10" fmla="*/ 1171 w 1171"/>
              <a:gd name="T11" fmla="*/ 164 h 334"/>
              <a:gd name="T12" fmla="*/ 1072 w 1171"/>
              <a:gd name="T13" fmla="*/ 334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1" h="334">
                <a:moveTo>
                  <a:pt x="1072" y="334"/>
                </a:moveTo>
                <a:lnTo>
                  <a:pt x="0" y="334"/>
                </a:lnTo>
                <a:lnTo>
                  <a:pt x="99" y="164"/>
                </a:lnTo>
                <a:lnTo>
                  <a:pt x="0" y="0"/>
                </a:lnTo>
                <a:lnTo>
                  <a:pt x="1072" y="0"/>
                </a:lnTo>
                <a:lnTo>
                  <a:pt x="1171" y="164"/>
                </a:lnTo>
                <a:lnTo>
                  <a:pt x="1072" y="334"/>
                </a:lnTo>
                <a:close/>
              </a:path>
            </a:pathLst>
          </a:custGeom>
          <a:solidFill>
            <a:srgbClr val="6C8BC1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en-US" sz="2551"/>
          </a:p>
        </p:txBody>
      </p:sp>
      <p:sp>
        <p:nvSpPr>
          <p:cNvPr id="73" name="Rectangle 7"/>
          <p:cNvSpPr/>
          <p:nvPr userDrawn="1"/>
        </p:nvSpPr>
        <p:spPr>
          <a:xfrm>
            <a:off x="1440876" y="2424908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24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2015</a:t>
            </a:r>
            <a:endParaRPr lang="id-ID" sz="2400" dirty="0">
              <a:solidFill>
                <a:schemeClr val="bg1"/>
              </a:solidFill>
            </a:endParaRPr>
          </a:p>
        </p:txBody>
      </p:sp>
      <p:sp>
        <p:nvSpPr>
          <p:cNvPr id="74" name="Rectangle 8"/>
          <p:cNvSpPr/>
          <p:nvPr userDrawn="1"/>
        </p:nvSpPr>
        <p:spPr>
          <a:xfrm>
            <a:off x="4217196" y="2424908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24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2016</a:t>
            </a:r>
            <a:endParaRPr lang="id-ID" sz="2400" dirty="0">
              <a:solidFill>
                <a:schemeClr val="bg1"/>
              </a:solidFill>
            </a:endParaRPr>
          </a:p>
        </p:txBody>
      </p:sp>
      <p:sp>
        <p:nvSpPr>
          <p:cNvPr id="75" name="Rectangle 9"/>
          <p:cNvSpPr/>
          <p:nvPr userDrawn="1"/>
        </p:nvSpPr>
        <p:spPr>
          <a:xfrm>
            <a:off x="6877528" y="2429563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24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2017</a:t>
            </a:r>
            <a:endParaRPr lang="id-ID" sz="2400" dirty="0">
              <a:solidFill>
                <a:schemeClr val="bg1"/>
              </a:solidFill>
            </a:endParaRPr>
          </a:p>
        </p:txBody>
      </p:sp>
      <p:sp>
        <p:nvSpPr>
          <p:cNvPr id="76" name="Rectangle 10"/>
          <p:cNvSpPr/>
          <p:nvPr userDrawn="1"/>
        </p:nvSpPr>
        <p:spPr>
          <a:xfrm>
            <a:off x="9537860" y="2424908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24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2018</a:t>
            </a:r>
            <a:endParaRPr lang="id-ID" sz="2400" dirty="0">
              <a:solidFill>
                <a:schemeClr val="bg1"/>
              </a:solidFill>
            </a:endParaRPr>
          </a:p>
        </p:txBody>
      </p:sp>
      <p:sp>
        <p:nvSpPr>
          <p:cNvPr id="77" name="TextBox 11"/>
          <p:cNvSpPr txBox="1"/>
          <p:nvPr userDrawn="1"/>
        </p:nvSpPr>
        <p:spPr>
          <a:xfrm>
            <a:off x="952872" y="4065261"/>
            <a:ext cx="2111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ea typeface="Lato" panose="020F0502020204030203" pitchFamily="34" charset="0"/>
                <a:cs typeface="Lato" panose="020F0502020204030203" pitchFamily="34" charset="0"/>
              </a:rPr>
              <a:t>Far far away, behind the word mountains, far from the countries</a:t>
            </a:r>
          </a:p>
        </p:txBody>
      </p:sp>
      <p:sp>
        <p:nvSpPr>
          <p:cNvPr id="78" name="TextBox 12"/>
          <p:cNvSpPr txBox="1"/>
          <p:nvPr userDrawn="1"/>
        </p:nvSpPr>
        <p:spPr>
          <a:xfrm>
            <a:off x="3607033" y="4065261"/>
            <a:ext cx="2111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ea typeface="Lato" panose="020F0502020204030203" pitchFamily="34" charset="0"/>
                <a:cs typeface="Lato" panose="020F0502020204030203" pitchFamily="34" charset="0"/>
              </a:rPr>
              <a:t>Far far away, behind the word mountains, far from the countries</a:t>
            </a:r>
          </a:p>
        </p:txBody>
      </p:sp>
      <p:sp>
        <p:nvSpPr>
          <p:cNvPr id="79" name="TextBox 13"/>
          <p:cNvSpPr txBox="1"/>
          <p:nvPr userDrawn="1"/>
        </p:nvSpPr>
        <p:spPr>
          <a:xfrm>
            <a:off x="6267365" y="4065261"/>
            <a:ext cx="2111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ea typeface="Lato" panose="020F0502020204030203" pitchFamily="34" charset="0"/>
                <a:cs typeface="Lato" panose="020F0502020204030203" pitchFamily="34" charset="0"/>
              </a:rPr>
              <a:t>Far far away, behind the word mountains, far from the countries</a:t>
            </a:r>
          </a:p>
        </p:txBody>
      </p:sp>
      <p:sp>
        <p:nvSpPr>
          <p:cNvPr id="80" name="TextBox 14"/>
          <p:cNvSpPr txBox="1"/>
          <p:nvPr userDrawn="1"/>
        </p:nvSpPr>
        <p:spPr>
          <a:xfrm>
            <a:off x="8927697" y="4065261"/>
            <a:ext cx="2111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ea typeface="Lato" panose="020F0502020204030203" pitchFamily="34" charset="0"/>
                <a:cs typeface="Lato" panose="020F0502020204030203" pitchFamily="34" charset="0"/>
              </a:rPr>
              <a:t>Far far away, behind the word mountains, far from the countries</a:t>
            </a:r>
          </a:p>
        </p:txBody>
      </p:sp>
      <p:sp>
        <p:nvSpPr>
          <p:cNvPr id="81" name="Rectangle 15"/>
          <p:cNvSpPr/>
          <p:nvPr userDrawn="1"/>
        </p:nvSpPr>
        <p:spPr>
          <a:xfrm>
            <a:off x="1271287" y="3695929"/>
            <a:ext cx="1454244" cy="484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2551" dirty="0">
                <a:ea typeface="Lato" panose="020F0502020204030203" pitchFamily="34" charset="0"/>
                <a:cs typeface="Lato" panose="020F0502020204030203" pitchFamily="34" charset="0"/>
              </a:rPr>
              <a:t>Keyword</a:t>
            </a:r>
            <a:endParaRPr lang="id-ID" sz="2551" dirty="0"/>
          </a:p>
        </p:txBody>
      </p:sp>
      <p:sp>
        <p:nvSpPr>
          <p:cNvPr id="82" name="Rectangle 16"/>
          <p:cNvSpPr/>
          <p:nvPr userDrawn="1"/>
        </p:nvSpPr>
        <p:spPr>
          <a:xfrm>
            <a:off x="3935525" y="3695929"/>
            <a:ext cx="1454244" cy="484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2551" dirty="0">
                <a:ea typeface="Lato" panose="020F0502020204030203" pitchFamily="34" charset="0"/>
                <a:cs typeface="Lato" panose="020F0502020204030203" pitchFamily="34" charset="0"/>
              </a:rPr>
              <a:t>Keyword</a:t>
            </a:r>
            <a:endParaRPr lang="id-ID" sz="2551" dirty="0"/>
          </a:p>
        </p:txBody>
      </p:sp>
      <p:sp>
        <p:nvSpPr>
          <p:cNvPr id="83" name="Rectangle 17"/>
          <p:cNvSpPr/>
          <p:nvPr userDrawn="1"/>
        </p:nvSpPr>
        <p:spPr>
          <a:xfrm>
            <a:off x="6599764" y="3695929"/>
            <a:ext cx="1454244" cy="484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2551" dirty="0">
                <a:ea typeface="Lato" panose="020F0502020204030203" pitchFamily="34" charset="0"/>
                <a:cs typeface="Lato" panose="020F0502020204030203" pitchFamily="34" charset="0"/>
              </a:rPr>
              <a:t>Keyword</a:t>
            </a:r>
            <a:endParaRPr lang="id-ID" sz="2551" dirty="0"/>
          </a:p>
        </p:txBody>
      </p:sp>
      <p:sp>
        <p:nvSpPr>
          <p:cNvPr id="84" name="Rectangle 18"/>
          <p:cNvSpPr/>
          <p:nvPr userDrawn="1"/>
        </p:nvSpPr>
        <p:spPr>
          <a:xfrm>
            <a:off x="9260096" y="3695929"/>
            <a:ext cx="1454244" cy="484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2551" dirty="0">
                <a:ea typeface="Lato" panose="020F0502020204030203" pitchFamily="34" charset="0"/>
                <a:cs typeface="Lato" panose="020F0502020204030203" pitchFamily="34" charset="0"/>
              </a:rPr>
              <a:t>Keyword</a:t>
            </a:r>
            <a:endParaRPr lang="id-ID" sz="2551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429298" y="1184088"/>
            <a:ext cx="2994026" cy="516024"/>
          </a:xfrm>
        </p:spPr>
        <p:txBody>
          <a:bodyPr>
            <a:normAutofit/>
          </a:bodyPr>
          <a:lstStyle>
            <a:lvl1pPr algn="ctr">
              <a:defRPr sz="2000" b="1" spc="140" baseline="0"/>
            </a:lvl1pPr>
          </a:lstStyle>
          <a:p>
            <a:r>
              <a:rPr lang="zh-CN" altLang="en-US" dirty="0"/>
              <a:t>输入标题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41" name="直接连接符 40"/>
          <p:cNvCxnSpPr/>
          <p:nvPr userDrawn="1"/>
        </p:nvCxnSpPr>
        <p:spPr>
          <a:xfrm>
            <a:off x="-5516" y="6756866"/>
            <a:ext cx="12197516" cy="0"/>
          </a:xfrm>
          <a:prstGeom prst="line">
            <a:avLst/>
          </a:prstGeom>
          <a:ln w="2032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 userDrawn="1"/>
        </p:nvCxnSpPr>
        <p:spPr>
          <a:xfrm>
            <a:off x="-5516" y="6550272"/>
            <a:ext cx="12197516" cy="18404"/>
          </a:xfrm>
          <a:prstGeom prst="line">
            <a:avLst/>
          </a:prstGeom>
          <a:ln w="1143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 userDrawn="1"/>
        </p:nvCxnSpPr>
        <p:spPr>
          <a:xfrm>
            <a:off x="-5516" y="6406820"/>
            <a:ext cx="12197516" cy="0"/>
          </a:xfrm>
          <a:prstGeom prst="line">
            <a:avLst/>
          </a:prstGeom>
          <a:ln w="762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图表占位符 18"/>
          <p:cNvSpPr>
            <a:spLocks noGrp="1"/>
          </p:cNvSpPr>
          <p:nvPr>
            <p:ph type="chart" sz="quarter" idx="13"/>
          </p:nvPr>
        </p:nvSpPr>
        <p:spPr>
          <a:xfrm>
            <a:off x="1488527" y="1985964"/>
            <a:ext cx="9493250" cy="409892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429298" y="1184088"/>
            <a:ext cx="2994026" cy="516024"/>
          </a:xfrm>
        </p:spPr>
        <p:txBody>
          <a:bodyPr>
            <a:normAutofit/>
          </a:bodyPr>
          <a:lstStyle>
            <a:lvl1pPr algn="ctr">
              <a:defRPr sz="2000" b="1" spc="140" baseline="0"/>
            </a:lvl1pPr>
          </a:lstStyle>
          <a:p>
            <a:r>
              <a:rPr lang="zh-CN" altLang="en-US" dirty="0"/>
              <a:t>输入标题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41" name="直接连接符 40"/>
          <p:cNvCxnSpPr/>
          <p:nvPr userDrawn="1"/>
        </p:nvCxnSpPr>
        <p:spPr>
          <a:xfrm>
            <a:off x="-5516" y="6756866"/>
            <a:ext cx="12197516" cy="0"/>
          </a:xfrm>
          <a:prstGeom prst="line">
            <a:avLst/>
          </a:prstGeom>
          <a:ln w="2032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 userDrawn="1"/>
        </p:nvCxnSpPr>
        <p:spPr>
          <a:xfrm>
            <a:off x="-5516" y="6550272"/>
            <a:ext cx="12197516" cy="18404"/>
          </a:xfrm>
          <a:prstGeom prst="line">
            <a:avLst/>
          </a:prstGeom>
          <a:ln w="1143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 userDrawn="1"/>
        </p:nvCxnSpPr>
        <p:spPr>
          <a:xfrm>
            <a:off x="-5516" y="6406820"/>
            <a:ext cx="12197516" cy="0"/>
          </a:xfrm>
          <a:prstGeom prst="line">
            <a:avLst/>
          </a:prstGeom>
          <a:ln w="762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图表占位符 18"/>
          <p:cNvSpPr>
            <a:spLocks noGrp="1"/>
          </p:cNvSpPr>
          <p:nvPr>
            <p:ph type="chart" sz="quarter" idx="13"/>
          </p:nvPr>
        </p:nvSpPr>
        <p:spPr>
          <a:xfrm>
            <a:off x="1421477" y="1978769"/>
            <a:ext cx="3607723" cy="409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表占位符 18"/>
          <p:cNvSpPr>
            <a:spLocks noGrp="1"/>
          </p:cNvSpPr>
          <p:nvPr>
            <p:ph type="chart" sz="quarter" idx="14"/>
          </p:nvPr>
        </p:nvSpPr>
        <p:spPr>
          <a:xfrm>
            <a:off x="7162800" y="1978769"/>
            <a:ext cx="3607723" cy="4098925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429298" y="1184088"/>
            <a:ext cx="2994026" cy="516024"/>
          </a:xfrm>
        </p:spPr>
        <p:txBody>
          <a:bodyPr>
            <a:normAutofit/>
          </a:bodyPr>
          <a:lstStyle>
            <a:lvl1pPr algn="ctr">
              <a:defRPr sz="2000" b="1" spc="140" baseline="0"/>
            </a:lvl1pPr>
          </a:lstStyle>
          <a:p>
            <a:r>
              <a:rPr lang="zh-CN" altLang="en-US" dirty="0"/>
              <a:t>输入标题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41" name="直接连接符 40"/>
          <p:cNvCxnSpPr/>
          <p:nvPr userDrawn="1"/>
        </p:nvCxnSpPr>
        <p:spPr>
          <a:xfrm>
            <a:off x="-5516" y="6756866"/>
            <a:ext cx="12197516" cy="0"/>
          </a:xfrm>
          <a:prstGeom prst="line">
            <a:avLst/>
          </a:prstGeom>
          <a:ln w="2032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 userDrawn="1"/>
        </p:nvCxnSpPr>
        <p:spPr>
          <a:xfrm>
            <a:off x="-5516" y="6550272"/>
            <a:ext cx="12197516" cy="18404"/>
          </a:xfrm>
          <a:prstGeom prst="line">
            <a:avLst/>
          </a:prstGeom>
          <a:ln w="1143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 userDrawn="1"/>
        </p:nvCxnSpPr>
        <p:spPr>
          <a:xfrm>
            <a:off x="-5516" y="6406820"/>
            <a:ext cx="12197516" cy="0"/>
          </a:xfrm>
          <a:prstGeom prst="line">
            <a:avLst/>
          </a:prstGeom>
          <a:ln w="762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045" y="2608030"/>
            <a:ext cx="5488693" cy="31131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631768" y="1263535"/>
            <a:ext cx="1022466" cy="1537851"/>
          </a:xfrm>
          <a:prstGeom prst="rect">
            <a:avLst/>
          </a:prstGeom>
          <a:solidFill>
            <a:srgbClr val="77B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8314" y="1017947"/>
            <a:ext cx="885714" cy="1142857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432263" y="3150525"/>
            <a:ext cx="897774" cy="1388223"/>
          </a:xfrm>
          <a:prstGeom prst="rect">
            <a:avLst/>
          </a:prstGeom>
          <a:solidFill>
            <a:srgbClr val="C4E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54234" y="3235111"/>
            <a:ext cx="1638095" cy="1219048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32262" y="4901396"/>
            <a:ext cx="1741028" cy="1205462"/>
          </a:xfrm>
          <a:prstGeom prst="rect">
            <a:avLst/>
          </a:prstGeom>
          <a:solidFill>
            <a:srgbClr val="00A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99562" y="4750407"/>
            <a:ext cx="1723810" cy="1180952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3263379" y="803332"/>
            <a:ext cx="741971" cy="1545661"/>
          </a:xfrm>
          <a:prstGeom prst="rect">
            <a:avLst/>
          </a:prstGeom>
          <a:solidFill>
            <a:srgbClr val="6C8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29298" y="903660"/>
            <a:ext cx="1685714" cy="1257143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3587734" y="2852779"/>
            <a:ext cx="897774" cy="1039094"/>
          </a:xfrm>
          <a:prstGeom prst="rect">
            <a:avLst/>
          </a:prstGeom>
          <a:solidFill>
            <a:srgbClr val="97D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/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774796" y="2876495"/>
            <a:ext cx="1485714" cy="1152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通用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53550" y="6365875"/>
            <a:ext cx="2743200" cy="365125"/>
          </a:xfrm>
        </p:spPr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0" y="176422"/>
            <a:ext cx="190500" cy="468000"/>
          </a:xfrm>
          <a:prstGeom prst="rect">
            <a:avLst/>
          </a:prstGeom>
          <a:solidFill>
            <a:srgbClr val="008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10186" y="176421"/>
            <a:ext cx="58419" cy="468000"/>
          </a:xfrm>
          <a:prstGeom prst="rect">
            <a:avLst/>
          </a:prstGeom>
          <a:solidFill>
            <a:srgbClr val="ACA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268605" y="176422"/>
            <a:ext cx="9884408" cy="468000"/>
          </a:xfrm>
        </p:spPr>
        <p:txBody>
          <a:bodyPr>
            <a:noAutofit/>
          </a:bodyPr>
          <a:lstStyle>
            <a:lvl1pPr algn="l">
              <a:defRPr sz="2800" b="1" spc="140" baseline="0"/>
            </a:lvl1pPr>
          </a:lstStyle>
          <a:p>
            <a:r>
              <a:rPr lang="zh-CN" altLang="en-US" dirty="0"/>
              <a:t>输入标题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34A888B-1CDF-4E2E-9578-2274D09E2162}"/>
              </a:ext>
            </a:extLst>
          </p:cNvPr>
          <p:cNvCxnSpPr/>
          <p:nvPr userDrawn="1"/>
        </p:nvCxnSpPr>
        <p:spPr>
          <a:xfrm>
            <a:off x="0" y="6745133"/>
            <a:ext cx="12197516" cy="0"/>
          </a:xfrm>
          <a:prstGeom prst="line">
            <a:avLst/>
          </a:prstGeom>
          <a:ln w="225425">
            <a:solidFill>
              <a:srgbClr val="008F4C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 userDrawn="1"/>
        </p:nvSpPr>
        <p:spPr>
          <a:xfrm>
            <a:off x="375531" y="6592321"/>
            <a:ext cx="3229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迅速</a:t>
            </a:r>
            <a:r>
              <a:rPr lang="zh-CN" altLang="en-US" sz="1400" b="1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正确   服务   效率</a:t>
            </a:r>
          </a:p>
        </p:txBody>
      </p:sp>
    </p:spTree>
    <p:extLst>
      <p:ext uri="{BB962C8B-B14F-4D97-AF65-F5344CB8AC3E}">
        <p14:creationId xmlns:p14="http://schemas.microsoft.com/office/powerpoint/2010/main" val="360538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34886" y="365126"/>
            <a:ext cx="8618913" cy="516024"/>
          </a:xfrm>
        </p:spPr>
        <p:txBody>
          <a:bodyPr>
            <a:normAutofit/>
          </a:bodyPr>
          <a:lstStyle>
            <a:lvl1pPr>
              <a:defRPr sz="2000" spc="140"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113905"/>
            <a:ext cx="10515600" cy="5063058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 baseline="0"/>
            </a:lvl1pPr>
            <a:lvl2pPr>
              <a:lnSpc>
                <a:spcPct val="120000"/>
              </a:lnSpc>
              <a:defRPr sz="1400" baseline="0"/>
            </a:lvl2pPr>
            <a:lvl3pPr>
              <a:lnSpc>
                <a:spcPct val="120000"/>
              </a:lnSpc>
              <a:defRPr sz="1200" baseline="0"/>
            </a:lvl3pPr>
            <a:lvl4pPr>
              <a:lnSpc>
                <a:spcPct val="120000"/>
              </a:lnSpc>
              <a:defRPr sz="1100" baseline="0"/>
            </a:lvl4pPr>
            <a:lvl5pPr>
              <a:lnSpc>
                <a:spcPct val="120000"/>
              </a:lnSpc>
              <a:defRPr sz="1100" baseline="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结束页版式(工作汇报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5516" y="0"/>
            <a:ext cx="12192000" cy="6858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3364201"/>
            <a:ext cx="4847771" cy="2148114"/>
          </a:xfrm>
          <a:prstGeom prst="rect">
            <a:avLst/>
          </a:prstGeom>
          <a:solidFill>
            <a:srgbClr val="008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5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27288" y="6356350"/>
            <a:ext cx="2743200" cy="365125"/>
          </a:xfrm>
          <a:effectLst/>
        </p:spPr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日期占位符 3"/>
          <p:cNvSpPr txBox="1"/>
          <p:nvPr userDrawn="1"/>
        </p:nvSpPr>
        <p:spPr>
          <a:xfrm>
            <a:off x="221512" y="6356349"/>
            <a:ext cx="2743200" cy="365125"/>
          </a:xfrm>
          <a:prstGeom prst="rect">
            <a:avLst/>
          </a:prstGeom>
          <a:effectLst/>
        </p:spPr>
        <p:txBody>
          <a:bodyPr vert="horz" lIns="91438" tIns="45719" rIns="91438" bIns="45719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CC7535-53E5-45D7-B36E-7A98227162E0}" type="datetimeFigureOut">
              <a:rPr lang="zh-CN" altLang="en-US" sz="1200" smtClean="0"/>
              <a:t>2026/2/12</a:t>
            </a:fld>
            <a:endParaRPr lang="zh-CN" altLang="en-US" sz="1200"/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13"/>
          </p:nvPr>
        </p:nvSpPr>
        <p:spPr>
          <a:xfrm>
            <a:off x="4038601" y="6356350"/>
            <a:ext cx="4114800" cy="365125"/>
          </a:xfrm>
          <a:effectLst/>
        </p:spPr>
        <p:txBody>
          <a:bodyPr/>
          <a:lstStyle/>
          <a:p>
            <a:endParaRPr lang="zh-CN" altLang="en-US"/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-5516" y="6756866"/>
            <a:ext cx="12197516" cy="0"/>
          </a:xfrm>
          <a:prstGeom prst="line">
            <a:avLst/>
          </a:prstGeom>
          <a:ln w="2032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-5516" y="6550272"/>
            <a:ext cx="12197516" cy="18404"/>
          </a:xfrm>
          <a:prstGeom prst="line">
            <a:avLst/>
          </a:prstGeom>
          <a:ln w="1143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-5516" y="6406820"/>
            <a:ext cx="12197516" cy="0"/>
          </a:xfrm>
          <a:prstGeom prst="line">
            <a:avLst/>
          </a:prstGeom>
          <a:ln w="76200">
            <a:solidFill>
              <a:srgbClr val="00884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占位符 24"/>
          <p:cNvSpPr>
            <a:spLocks noGrp="1"/>
          </p:cNvSpPr>
          <p:nvPr>
            <p:ph type="body" sz="quarter" idx="16" hasCustomPrompt="1"/>
          </p:nvPr>
        </p:nvSpPr>
        <p:spPr>
          <a:xfrm>
            <a:off x="221512" y="3565792"/>
            <a:ext cx="4895018" cy="1981913"/>
          </a:xfrm>
        </p:spPr>
        <p:txBody>
          <a:bodyPr wrap="none">
            <a:noAutofit/>
          </a:bodyPr>
          <a:lstStyle>
            <a:lvl1pPr marL="0" indent="0">
              <a:lnSpc>
                <a:spcPct val="150000"/>
              </a:lnSpc>
              <a:buNone/>
              <a:defRPr sz="2400" b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汇报者：</a:t>
            </a:r>
            <a:r>
              <a:rPr lang="en-US" altLang="zh-CN" dirty="0"/>
              <a:t>xx</a:t>
            </a:r>
            <a:br>
              <a:rPr lang="en-US" altLang="zh-CN" dirty="0"/>
            </a:br>
            <a:r>
              <a:rPr lang="zh-CN" altLang="en-US" dirty="0"/>
              <a:t>所属部门：</a:t>
            </a:r>
            <a:r>
              <a:rPr lang="en-US" altLang="zh-CN" dirty="0"/>
              <a:t>xx</a:t>
            </a:r>
            <a:br>
              <a:rPr lang="en-US" altLang="zh-CN" dirty="0"/>
            </a:br>
            <a:r>
              <a:rPr lang="zh-CN" altLang="en-US" dirty="0"/>
              <a:t>日期：</a:t>
            </a:r>
            <a:r>
              <a:rPr lang="en-US" altLang="zh-CN" dirty="0"/>
              <a:t>xx</a:t>
            </a:r>
            <a:endParaRPr lang="zh-CN" altLang="en-US" dirty="0"/>
          </a:p>
        </p:txBody>
      </p:sp>
      <p:sp>
        <p:nvSpPr>
          <p:cNvPr id="26" name="TxtPlaceholderInformation"/>
          <p:cNvSpPr txBox="1"/>
          <p:nvPr userDrawn="1"/>
        </p:nvSpPr>
        <p:spPr>
          <a:xfrm>
            <a:off x="3877797" y="1471924"/>
            <a:ext cx="4425374" cy="8885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50800" dir="5400000" algn="ctr" rotWithShape="0">
              <a:srgbClr val="000000">
                <a:alpha val="96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 anchorCtr="0">
            <a:noAutofit/>
          </a:bodyPr>
          <a:lstStyle>
            <a:lvl1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rgbClr val="007A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dk1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dk1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zh-CN" altLang="en-US" sz="4800" dirty="0">
                <a:solidFill>
                  <a:srgbClr val="008A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感谢聆听</a:t>
            </a:r>
            <a:endParaRPr lang="en-US" altLang="zh-CN" sz="4800" dirty="0">
              <a:solidFill>
                <a:srgbClr val="008A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大标题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456784" y="1889116"/>
            <a:ext cx="2056330" cy="2444620"/>
          </a:xfrm>
          <a:prstGeom prst="rect">
            <a:avLst/>
          </a:prstGeom>
          <a:solidFill>
            <a:srgbClr val="00904C"/>
          </a:solidFill>
          <a:ln>
            <a:noFill/>
          </a:ln>
          <a:effectLst>
            <a:reflection stA="45000" endPos="1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/>
          <a:p>
            <a:pPr algn="ctr"/>
            <a:endParaRPr lang="en-US" altLang="zh-CN" sz="2800" b="1" spc="300" dirty="0">
              <a:latin typeface="Bahnschrift SemiBold SemiConden" panose="020B0502040204020203" pitchFamily="34" charset="0"/>
              <a:ea typeface="+mj-ea"/>
            </a:endParaRPr>
          </a:p>
          <a:p>
            <a:pPr algn="ctr"/>
            <a:endParaRPr lang="en-US" altLang="zh-CN" sz="2800" b="1" spc="300" dirty="0">
              <a:latin typeface="Bahnschrift SemiBold SemiConden" panose="020B0502040204020203" pitchFamily="34" charset="0"/>
              <a:ea typeface="+mj-ea"/>
            </a:endParaRPr>
          </a:p>
          <a:p>
            <a:pPr algn="ctr"/>
            <a:endParaRPr lang="en-US" altLang="zh-CN" sz="2800" b="1" spc="300" dirty="0">
              <a:latin typeface="Bahnschrift SemiBold SemiConden" panose="020B0502040204020203" pitchFamily="34" charset="0"/>
              <a:ea typeface="+mj-ea"/>
            </a:endParaRPr>
          </a:p>
          <a:p>
            <a:pPr algn="ctr"/>
            <a:r>
              <a:rPr lang="en-US" altLang="zh-CN" sz="2800" b="1" spc="300" dirty="0">
                <a:latin typeface="Bahnschrift SemiBold SemiConden" panose="020B0502040204020203" pitchFamily="34" charset="0"/>
                <a:ea typeface="+mj-ea"/>
              </a:rPr>
              <a:t>PART</a:t>
            </a: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1822475" y="4097412"/>
            <a:ext cx="1324948" cy="1529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内容占位符 10"/>
          <p:cNvSpPr>
            <a:spLocks noGrp="1"/>
          </p:cNvSpPr>
          <p:nvPr>
            <p:ph sz="quarter" idx="10" hasCustomPrompt="1"/>
          </p:nvPr>
        </p:nvSpPr>
        <p:spPr>
          <a:xfrm>
            <a:off x="4136791" y="1889116"/>
            <a:ext cx="4752975" cy="815975"/>
          </a:xfrm>
        </p:spPr>
        <p:txBody>
          <a:bodyPr>
            <a:normAutofit/>
          </a:bodyPr>
          <a:lstStyle>
            <a:lvl1pPr marL="0" indent="0">
              <a:buNone/>
              <a:defRPr lang="zh-CN" altLang="en-US" sz="4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标题</a:t>
            </a:r>
          </a:p>
        </p:txBody>
      </p:sp>
      <p:sp>
        <p:nvSpPr>
          <p:cNvPr id="13" name="内容占位符 12"/>
          <p:cNvSpPr>
            <a:spLocks noGrp="1"/>
          </p:cNvSpPr>
          <p:nvPr>
            <p:ph sz="quarter" idx="11" hasCustomPrompt="1"/>
          </p:nvPr>
        </p:nvSpPr>
        <p:spPr>
          <a:xfrm>
            <a:off x="1747076" y="2199725"/>
            <a:ext cx="1466905" cy="1149350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9600" b="1" kern="1200" spc="300" dirty="0">
                <a:solidFill>
                  <a:schemeClr val="lt1"/>
                </a:solidFill>
                <a:latin typeface="Bahnschrift SemiBold SemiConden" panose="020B0502040204020203" pitchFamily="34" charset="0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114" y="2774400"/>
            <a:ext cx="7226918" cy="2773326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outerShdw dist="50800" dir="5400000" sx="1000" sy="1000" algn="ctr" rotWithShape="0">
              <a:schemeClr val="bg1"/>
            </a:outerShdw>
            <a:reflection stA="0" endPos="41000" dist="635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12462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8912" y="105070"/>
            <a:ext cx="6764296" cy="713678"/>
          </a:xfrm>
        </p:spPr>
        <p:txBody>
          <a:bodyPr>
            <a:noAutofit/>
          </a:bodyPr>
          <a:lstStyle>
            <a:lvl1pPr>
              <a:defRPr sz="2540"/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71745" y="954980"/>
            <a:ext cx="10293560" cy="5214814"/>
          </a:xfr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30648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24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30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30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9786796" y="144855"/>
            <a:ext cx="2245259" cy="688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53550" y="6365875"/>
            <a:ext cx="2743200" cy="365125"/>
          </a:xfrm>
        </p:spPr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745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1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34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138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17F06-F2E4-46E6-9E22-8460B6FC4800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286171" y="177484"/>
            <a:ext cx="1574576" cy="5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8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2" r:id="rId2"/>
    <p:sldLayoutId id="2147483692" r:id="rId3"/>
    <p:sldLayoutId id="2147483693" r:id="rId4"/>
    <p:sldLayoutId id="2147483694" r:id="rId5"/>
    <p:sldLayoutId id="2147483701" r:id="rId6"/>
    <p:sldLayoutId id="2147483695" r:id="rId7"/>
    <p:sldLayoutId id="2147483696" r:id="rId8"/>
    <p:sldLayoutId id="2147483697" r:id="rId9"/>
    <p:sldLayoutId id="2147483651" r:id="rId10"/>
    <p:sldLayoutId id="2147483652" r:id="rId11"/>
    <p:sldLayoutId id="2147483655" r:id="rId12"/>
    <p:sldLayoutId id="2147483656" r:id="rId13"/>
    <p:sldLayoutId id="2147483657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703" r:id="rId22"/>
    <p:sldLayoutId id="2147483704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059215" y="2281641"/>
            <a:ext cx="5812574" cy="658698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TMS</a:t>
            </a:r>
            <a:r>
              <a: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基础操作手册</a:t>
            </a:r>
          </a:p>
        </p:txBody>
      </p:sp>
    </p:spTree>
    <p:extLst>
      <p:ext uri="{BB962C8B-B14F-4D97-AF65-F5344CB8AC3E}">
        <p14:creationId xmlns:p14="http://schemas.microsoft.com/office/powerpoint/2010/main" val="3420311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同步订单排队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5" y="1177355"/>
            <a:ext cx="11927991" cy="462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54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选择正确的配送日期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92" y="764795"/>
            <a:ext cx="8990322" cy="560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57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选择正确的送货日期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233487"/>
            <a:ext cx="986790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31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TMS</a:t>
            </a:r>
            <a:r>
              <a:rPr lang="zh-CN" altLang="en-US" dirty="0"/>
              <a:t>排车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6" y="1537504"/>
            <a:ext cx="11887200" cy="413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54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0"/>
          </p:nvPr>
        </p:nvSpPr>
        <p:spPr>
          <a:xfrm>
            <a:off x="3793891" y="1889116"/>
            <a:ext cx="6912209" cy="815975"/>
          </a:xfrm>
        </p:spPr>
        <p:txBody>
          <a:bodyPr>
            <a:noAutofit/>
          </a:bodyPr>
          <a:lstStyle/>
          <a:p>
            <a:r>
              <a:rPr lang="zh-CN" altLang="en-US" dirty="0"/>
              <a:t>配送点管理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1642188" y="2199725"/>
            <a:ext cx="1571793" cy="11493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8000" b="1" spc="300" dirty="0">
                <a:solidFill>
                  <a:schemeClr val="lt1"/>
                </a:solidFill>
                <a:latin typeface="Bahnschrift SemiBold SemiConden" panose="020B0502040204020203" pitchFamily="34" charset="0"/>
                <a:ea typeface="+mj-ea"/>
              </a:rPr>
              <a:t>03</a:t>
            </a:r>
            <a:endParaRPr lang="zh-CN" altLang="en-US" sz="8000" b="1" spc="300" dirty="0">
              <a:solidFill>
                <a:schemeClr val="lt1"/>
              </a:solidFill>
              <a:latin typeface="Bahnschrift SemiBold SemiConden" panose="020B0502040204020203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925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配送点坐标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" y="1050635"/>
            <a:ext cx="11226026" cy="531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98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配送点坐标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368" y="724487"/>
            <a:ext cx="9151782" cy="564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97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配送点定位流程</a:t>
            </a:r>
          </a:p>
        </p:txBody>
      </p:sp>
      <p:sp>
        <p:nvSpPr>
          <p:cNvPr id="4" name="下箭头标注 3"/>
          <p:cNvSpPr/>
          <p:nvPr/>
        </p:nvSpPr>
        <p:spPr>
          <a:xfrm>
            <a:off x="2375449" y="1212574"/>
            <a:ext cx="1123122" cy="73549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新配送点</a:t>
            </a:r>
          </a:p>
        </p:txBody>
      </p:sp>
      <p:sp>
        <p:nvSpPr>
          <p:cNvPr id="5" name="下箭头标注 4"/>
          <p:cNvSpPr/>
          <p:nvPr/>
        </p:nvSpPr>
        <p:spPr>
          <a:xfrm>
            <a:off x="2375449" y="1948069"/>
            <a:ext cx="1123122" cy="73549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匹配顶通配送点</a:t>
            </a:r>
          </a:p>
        </p:txBody>
      </p:sp>
      <p:sp>
        <p:nvSpPr>
          <p:cNvPr id="6" name="下箭头标注 5"/>
          <p:cNvSpPr/>
          <p:nvPr/>
        </p:nvSpPr>
        <p:spPr>
          <a:xfrm>
            <a:off x="2375449" y="2683564"/>
            <a:ext cx="1123122" cy="73549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懂调度地址清洗，排车</a:t>
            </a:r>
          </a:p>
        </p:txBody>
      </p:sp>
      <p:sp>
        <p:nvSpPr>
          <p:cNvPr id="7" name="下箭头标注 6"/>
          <p:cNvSpPr/>
          <p:nvPr/>
        </p:nvSpPr>
        <p:spPr>
          <a:xfrm>
            <a:off x="2375449" y="3419059"/>
            <a:ext cx="1123122" cy="73549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回调</a:t>
            </a:r>
            <a:r>
              <a:rPr lang="en-US" altLang="zh-CN" sz="1400" dirty="0"/>
              <a:t>WMS</a:t>
            </a:r>
            <a:endParaRPr lang="zh-CN" altLang="en-US" sz="1400" dirty="0"/>
          </a:p>
        </p:txBody>
      </p:sp>
      <p:sp>
        <p:nvSpPr>
          <p:cNvPr id="8" name="下箭头标注 7"/>
          <p:cNvSpPr/>
          <p:nvPr/>
        </p:nvSpPr>
        <p:spPr>
          <a:xfrm>
            <a:off x="2375449" y="4154554"/>
            <a:ext cx="1123122" cy="73549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同步至</a:t>
            </a:r>
            <a:r>
              <a:rPr lang="en-US" altLang="zh-CN" sz="1400" dirty="0"/>
              <a:t>TMS</a:t>
            </a:r>
            <a:endParaRPr lang="zh-CN" altLang="en-US" sz="1400" dirty="0"/>
          </a:p>
        </p:txBody>
      </p:sp>
      <p:sp>
        <p:nvSpPr>
          <p:cNvPr id="9" name="下箭头标注 8"/>
          <p:cNvSpPr/>
          <p:nvPr/>
        </p:nvSpPr>
        <p:spPr>
          <a:xfrm>
            <a:off x="5247858" y="1212574"/>
            <a:ext cx="1123122" cy="73549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旧配送点修改</a:t>
            </a:r>
          </a:p>
        </p:txBody>
      </p:sp>
      <p:sp>
        <p:nvSpPr>
          <p:cNvPr id="11" name="下箭头标注 10"/>
          <p:cNvSpPr/>
          <p:nvPr/>
        </p:nvSpPr>
        <p:spPr>
          <a:xfrm>
            <a:off x="5247858" y="1948069"/>
            <a:ext cx="1123122" cy="73549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TMS</a:t>
            </a:r>
            <a:r>
              <a:rPr lang="zh-CN" altLang="en-US" sz="1400" dirty="0"/>
              <a:t>由主管修改位置*</a:t>
            </a:r>
          </a:p>
        </p:txBody>
      </p:sp>
      <p:sp>
        <p:nvSpPr>
          <p:cNvPr id="12" name="下箭头标注 11"/>
          <p:cNvSpPr/>
          <p:nvPr/>
        </p:nvSpPr>
        <p:spPr>
          <a:xfrm>
            <a:off x="5247858" y="2683564"/>
            <a:ext cx="1123122" cy="73549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自动同步懂调度*</a:t>
            </a:r>
          </a:p>
        </p:txBody>
      </p:sp>
      <p:sp>
        <p:nvSpPr>
          <p:cNvPr id="13" name="下箭头标注 12"/>
          <p:cNvSpPr/>
          <p:nvPr/>
        </p:nvSpPr>
        <p:spPr>
          <a:xfrm>
            <a:off x="5247858" y="3419059"/>
            <a:ext cx="1123122" cy="73549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懂调度排车</a:t>
            </a:r>
          </a:p>
        </p:txBody>
      </p:sp>
      <p:sp>
        <p:nvSpPr>
          <p:cNvPr id="14" name="下箭头标注 13"/>
          <p:cNvSpPr/>
          <p:nvPr/>
        </p:nvSpPr>
        <p:spPr>
          <a:xfrm>
            <a:off x="8120267" y="1212574"/>
            <a:ext cx="1123122" cy="73549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/>
              <a:t>司机发现配送点位置异常</a:t>
            </a:r>
          </a:p>
        </p:txBody>
      </p:sp>
      <p:sp>
        <p:nvSpPr>
          <p:cNvPr id="15" name="下箭头标注 14"/>
          <p:cNvSpPr/>
          <p:nvPr/>
        </p:nvSpPr>
        <p:spPr>
          <a:xfrm>
            <a:off x="8120267" y="1948069"/>
            <a:ext cx="1123122" cy="73549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结案时拍照上传</a:t>
            </a:r>
          </a:p>
        </p:txBody>
      </p:sp>
      <p:sp>
        <p:nvSpPr>
          <p:cNvPr id="16" name="下箭头标注 15"/>
          <p:cNvSpPr/>
          <p:nvPr/>
        </p:nvSpPr>
        <p:spPr>
          <a:xfrm>
            <a:off x="8120267" y="2683564"/>
            <a:ext cx="1123122" cy="73549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调度审核*</a:t>
            </a:r>
          </a:p>
        </p:txBody>
      </p:sp>
      <p:sp>
        <p:nvSpPr>
          <p:cNvPr id="17" name="下箭头标注 16"/>
          <p:cNvSpPr/>
          <p:nvPr/>
        </p:nvSpPr>
        <p:spPr>
          <a:xfrm>
            <a:off x="8120267" y="3419059"/>
            <a:ext cx="1123122" cy="73549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位置修改成功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024922" y="4890049"/>
            <a:ext cx="2256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/>
              <a:t>TMS</a:t>
            </a:r>
            <a:r>
              <a:rPr lang="zh-CN" altLang="en-US" sz="1200" dirty="0"/>
              <a:t>修改位置同步懂调度，以顶通配送点代码匹配</a:t>
            </a:r>
            <a:endParaRPr lang="en-US" altLang="zh-CN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/>
              <a:t>TMS</a:t>
            </a:r>
            <a:r>
              <a:rPr lang="zh-CN" altLang="en-US" sz="1200" dirty="0"/>
              <a:t>配送点修改权限默认关闭，需单独申请</a:t>
            </a:r>
            <a:endParaRPr lang="en-US" altLang="zh-CN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/>
              <a:t>司机上传位置、调度审核操作可参考操作手册</a:t>
            </a:r>
          </a:p>
        </p:txBody>
      </p:sp>
    </p:spTree>
    <p:extLst>
      <p:ext uri="{BB962C8B-B14F-4D97-AF65-F5344CB8AC3E}">
        <p14:creationId xmlns:p14="http://schemas.microsoft.com/office/powerpoint/2010/main" val="2681729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配送点匹配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01486" y="1278233"/>
            <a:ext cx="91515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/>
              <a:t>根据康饮要求，</a:t>
            </a:r>
            <a:r>
              <a:rPr lang="en-US" altLang="zh-CN" dirty="0"/>
              <a:t>WMS</a:t>
            </a:r>
            <a:r>
              <a:rPr lang="zh-CN" altLang="zh-CN" dirty="0"/>
              <a:t>系统在收到</a:t>
            </a:r>
            <a:r>
              <a:rPr lang="en-US" altLang="zh-CN" dirty="0"/>
              <a:t>SAP</a:t>
            </a:r>
            <a:r>
              <a:rPr lang="zh-CN" altLang="zh-CN" dirty="0"/>
              <a:t>客户配送点有地址更新时，会自动解绑顶通配送点，要求调度重新匹配，此时若该客户配送点实际送货位置</a:t>
            </a:r>
            <a:r>
              <a:rPr lang="zh-CN" altLang="zh-CN" dirty="0">
                <a:solidFill>
                  <a:srgbClr val="FF0000"/>
                </a:solidFill>
              </a:rPr>
              <a:t>没有发生变动</a:t>
            </a:r>
            <a:r>
              <a:rPr lang="zh-CN" altLang="zh-CN" dirty="0"/>
              <a:t>，应直接</a:t>
            </a:r>
            <a:r>
              <a:rPr lang="zh-CN" altLang="zh-CN" dirty="0">
                <a:solidFill>
                  <a:srgbClr val="FF0000"/>
                </a:solidFill>
              </a:rPr>
              <a:t>找到其原所匹配的顶通配送点，重新匹配即可，不应该新建顶通配送点。顶通配送点代码及地址描述没有变动时，</a:t>
            </a:r>
            <a:r>
              <a:rPr lang="en-US" altLang="zh-CN" dirty="0">
                <a:solidFill>
                  <a:srgbClr val="FF0000"/>
                </a:solidFill>
              </a:rPr>
              <a:t>TMS</a:t>
            </a:r>
            <a:r>
              <a:rPr lang="zh-CN" altLang="zh-CN" dirty="0">
                <a:solidFill>
                  <a:srgbClr val="FF0000"/>
                </a:solidFill>
              </a:rPr>
              <a:t>不会自动更新坐标</a:t>
            </a:r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94" y="2929282"/>
            <a:ext cx="9047619" cy="326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61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仓库修改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" y="644422"/>
            <a:ext cx="10132695" cy="596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74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89758" y="1611961"/>
            <a:ext cx="1661993" cy="292163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9600" b="1" dirty="0">
                <a:solidFill>
                  <a:srgbClr val="00904C"/>
                </a:solidFill>
                <a:latin typeface="+mj-ea"/>
                <a:ea typeface="+mj-ea"/>
              </a:rPr>
              <a:t>目 录</a:t>
            </a:r>
            <a:endParaRPr lang="zh-CN" altLang="en-US" sz="9600" b="1" dirty="0">
              <a:solidFill>
                <a:srgbClr val="00904C"/>
              </a:solidFill>
              <a:latin typeface="+mj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10088" y="1672637"/>
            <a:ext cx="738664" cy="265393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CONTENTS</a:t>
            </a:r>
            <a:endParaRPr lang="zh-CN" altLang="en-US" sz="3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889758" y="1747931"/>
            <a:ext cx="0" cy="395323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757886" y="1756008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+mj-ea"/>
                <a:ea typeface="+mj-ea"/>
              </a:rPr>
              <a:t>同步与排车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849753" y="1697738"/>
            <a:ext cx="6531864" cy="639760"/>
            <a:chOff x="4611330" y="1493841"/>
            <a:chExt cx="5515896" cy="639760"/>
          </a:xfrm>
        </p:grpSpPr>
        <p:sp>
          <p:nvSpPr>
            <p:cNvPr id="15" name="矩形 14"/>
            <p:cNvSpPr/>
            <p:nvPr/>
          </p:nvSpPr>
          <p:spPr>
            <a:xfrm>
              <a:off x="6096000" y="1493841"/>
              <a:ext cx="4031226" cy="639760"/>
            </a:xfrm>
            <a:prstGeom prst="rect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611330" y="1493841"/>
              <a:ext cx="1484670" cy="639760"/>
            </a:xfrm>
            <a:prstGeom prst="rect">
              <a:avLst/>
            </a:prstGeom>
            <a:solidFill>
              <a:srgbClr val="00904C"/>
            </a:solidFill>
            <a:ln>
              <a:solidFill>
                <a:srgbClr val="0090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en-US" altLang="zh-CN" sz="3600" b="1" dirty="0">
                  <a:latin typeface="+mj-ea"/>
                  <a:ea typeface="+mj-ea"/>
                </a:rPr>
                <a:t>02</a:t>
              </a:r>
              <a:endParaRPr lang="zh-CN" altLang="en-US" sz="3600" b="1" dirty="0">
                <a:latin typeface="+mj-ea"/>
                <a:ea typeface="+mj-ea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757886" y="2686890"/>
            <a:ext cx="4542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+mj-ea"/>
              </a:rPr>
              <a:t>配送点管理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849753" y="2628620"/>
            <a:ext cx="6531864" cy="639760"/>
            <a:chOff x="4611330" y="1493841"/>
            <a:chExt cx="5515896" cy="639760"/>
          </a:xfrm>
        </p:grpSpPr>
        <p:sp>
          <p:nvSpPr>
            <p:cNvPr id="19" name="矩形 18"/>
            <p:cNvSpPr/>
            <p:nvPr/>
          </p:nvSpPr>
          <p:spPr>
            <a:xfrm>
              <a:off x="6096000" y="1493841"/>
              <a:ext cx="4031226" cy="639760"/>
            </a:xfrm>
            <a:prstGeom prst="rect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4611330" y="1493841"/>
              <a:ext cx="1484670" cy="639760"/>
            </a:xfrm>
            <a:prstGeom prst="rect">
              <a:avLst/>
            </a:prstGeom>
            <a:solidFill>
              <a:srgbClr val="00904C"/>
            </a:solidFill>
            <a:ln>
              <a:solidFill>
                <a:srgbClr val="0090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en-US" altLang="zh-CN" sz="3600" b="1" dirty="0">
                  <a:latin typeface="+mj-ea"/>
                  <a:ea typeface="+mj-ea"/>
                </a:rPr>
                <a:t>03</a:t>
              </a:r>
              <a:endParaRPr lang="zh-CN" altLang="en-US" sz="3600" b="1" dirty="0">
                <a:latin typeface="+mj-ea"/>
                <a:ea typeface="+mj-ea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5757886" y="3693484"/>
            <a:ext cx="4542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+mj-ea"/>
              </a:rPr>
              <a:t>电子回单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3849753" y="3635214"/>
            <a:ext cx="6531864" cy="639760"/>
            <a:chOff x="4611330" y="1493841"/>
            <a:chExt cx="5515896" cy="639760"/>
          </a:xfrm>
        </p:grpSpPr>
        <p:sp>
          <p:nvSpPr>
            <p:cNvPr id="23" name="矩形 22"/>
            <p:cNvSpPr/>
            <p:nvPr/>
          </p:nvSpPr>
          <p:spPr>
            <a:xfrm>
              <a:off x="6096000" y="1493841"/>
              <a:ext cx="4031226" cy="639760"/>
            </a:xfrm>
            <a:prstGeom prst="rect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611330" y="1493841"/>
              <a:ext cx="1484670" cy="639760"/>
            </a:xfrm>
            <a:prstGeom prst="rect">
              <a:avLst/>
            </a:prstGeom>
            <a:solidFill>
              <a:srgbClr val="00904C"/>
            </a:solidFill>
            <a:ln>
              <a:solidFill>
                <a:srgbClr val="0090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en-US" altLang="zh-CN" sz="3600" b="1" dirty="0">
                  <a:latin typeface="+mj-ea"/>
                  <a:ea typeface="+mj-ea"/>
                </a:rPr>
                <a:t>04</a:t>
              </a:r>
              <a:endParaRPr lang="zh-CN" altLang="en-US" sz="3600" b="1" dirty="0">
                <a:latin typeface="+mj-ea"/>
                <a:ea typeface="+mj-ea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5757886" y="4584864"/>
            <a:ext cx="4542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+mj-ea"/>
              </a:rPr>
              <a:t>工厂自提对接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3849753" y="4526594"/>
            <a:ext cx="6531864" cy="639760"/>
            <a:chOff x="4611330" y="1493841"/>
            <a:chExt cx="5515896" cy="639760"/>
          </a:xfrm>
        </p:grpSpPr>
        <p:sp>
          <p:nvSpPr>
            <p:cNvPr id="27" name="矩形 26"/>
            <p:cNvSpPr/>
            <p:nvPr/>
          </p:nvSpPr>
          <p:spPr>
            <a:xfrm>
              <a:off x="6096000" y="1493841"/>
              <a:ext cx="4031226" cy="639760"/>
            </a:xfrm>
            <a:prstGeom prst="rect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4611330" y="1493841"/>
              <a:ext cx="1484670" cy="639760"/>
            </a:xfrm>
            <a:prstGeom prst="rect">
              <a:avLst/>
            </a:prstGeom>
            <a:solidFill>
              <a:srgbClr val="00904C"/>
            </a:solidFill>
            <a:ln>
              <a:solidFill>
                <a:srgbClr val="0090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en-US" altLang="zh-CN" sz="3600" b="1" dirty="0">
                  <a:latin typeface="+mj-ea"/>
                  <a:ea typeface="+mj-ea"/>
                </a:rPr>
                <a:t>05</a:t>
              </a:r>
              <a:endParaRPr lang="zh-CN" altLang="en-US" sz="3600" b="1" dirty="0">
                <a:latin typeface="+mj-ea"/>
                <a:ea typeface="+mj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849753" y="5476244"/>
            <a:ext cx="6531864" cy="639760"/>
            <a:chOff x="3964053" y="5276219"/>
            <a:chExt cx="6531864" cy="639760"/>
          </a:xfrm>
        </p:grpSpPr>
        <p:grpSp>
          <p:nvGrpSpPr>
            <p:cNvPr id="29" name="组合 28"/>
            <p:cNvGrpSpPr/>
            <p:nvPr/>
          </p:nvGrpSpPr>
          <p:grpSpPr>
            <a:xfrm>
              <a:off x="3964053" y="5276219"/>
              <a:ext cx="6531864" cy="639760"/>
              <a:chOff x="4611330" y="1493841"/>
              <a:chExt cx="5515896" cy="639760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6096000" y="1493841"/>
                <a:ext cx="4031226" cy="639760"/>
              </a:xfrm>
              <a:prstGeom prst="rect">
                <a:avLst/>
              </a:prstGeom>
              <a:noFill/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4611330" y="1493841"/>
                <a:ext cx="1484670" cy="639760"/>
              </a:xfrm>
              <a:prstGeom prst="rect">
                <a:avLst/>
              </a:prstGeom>
              <a:solidFill>
                <a:srgbClr val="00904C"/>
              </a:solidFill>
              <a:ln>
                <a:solidFill>
                  <a:srgbClr val="0090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r>
                  <a:rPr lang="en-US" altLang="zh-CN" sz="3600" b="1" dirty="0">
                    <a:latin typeface="+mj-ea"/>
                    <a:ea typeface="+mj-ea"/>
                  </a:rPr>
                  <a:t>06</a:t>
                </a:r>
                <a:endParaRPr lang="zh-CN" altLang="en-US" sz="36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5872186" y="5302324"/>
              <a:ext cx="4542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latin typeface="+mj-ea"/>
                </a:rPr>
                <a:t>车载</a:t>
              </a:r>
              <a:r>
                <a:rPr lang="en-US" altLang="zh-CN" sz="3200" dirty="0">
                  <a:latin typeface="+mj-ea"/>
                </a:rPr>
                <a:t>GPS</a:t>
              </a:r>
              <a:endParaRPr lang="zh-CN" altLang="en-US" sz="3200" dirty="0">
                <a:latin typeface="+mj-ea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849753" y="823427"/>
            <a:ext cx="6531864" cy="639760"/>
            <a:chOff x="3964053" y="5276219"/>
            <a:chExt cx="6531864" cy="639760"/>
          </a:xfrm>
        </p:grpSpPr>
        <p:grpSp>
          <p:nvGrpSpPr>
            <p:cNvPr id="34" name="组合 33"/>
            <p:cNvGrpSpPr/>
            <p:nvPr/>
          </p:nvGrpSpPr>
          <p:grpSpPr>
            <a:xfrm>
              <a:off x="3964053" y="5276219"/>
              <a:ext cx="6531864" cy="639760"/>
              <a:chOff x="4611330" y="1493841"/>
              <a:chExt cx="5515896" cy="639760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6096000" y="1493841"/>
                <a:ext cx="4031226" cy="639760"/>
              </a:xfrm>
              <a:prstGeom prst="rect">
                <a:avLst/>
              </a:prstGeom>
              <a:noFill/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4611330" y="1493841"/>
                <a:ext cx="1484670" cy="639760"/>
              </a:xfrm>
              <a:prstGeom prst="rect">
                <a:avLst/>
              </a:prstGeom>
              <a:solidFill>
                <a:srgbClr val="00904C"/>
              </a:solidFill>
              <a:ln>
                <a:solidFill>
                  <a:srgbClr val="0090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r>
                  <a:rPr lang="en-US" altLang="zh-CN" sz="3600" b="1" dirty="0">
                    <a:latin typeface="+mj-ea"/>
                    <a:ea typeface="+mj-ea"/>
                  </a:rPr>
                  <a:t>01</a:t>
                </a:r>
                <a:endParaRPr lang="zh-CN" altLang="en-US" sz="36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35" name="文本框 34"/>
            <p:cNvSpPr txBox="1"/>
            <p:nvPr/>
          </p:nvSpPr>
          <p:spPr>
            <a:xfrm>
              <a:off x="5872186" y="5302324"/>
              <a:ext cx="4542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latin typeface="+mj-ea"/>
                </a:rPr>
                <a:t>账号登录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078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0"/>
          </p:nvPr>
        </p:nvSpPr>
        <p:spPr>
          <a:xfrm>
            <a:off x="3793891" y="1889116"/>
            <a:ext cx="6912209" cy="815975"/>
          </a:xfrm>
        </p:spPr>
        <p:txBody>
          <a:bodyPr>
            <a:noAutofit/>
          </a:bodyPr>
          <a:lstStyle/>
          <a:p>
            <a:r>
              <a:rPr lang="zh-CN" altLang="en-US" dirty="0"/>
              <a:t>电子回单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1642188" y="2199725"/>
            <a:ext cx="1571793" cy="11493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8000" b="1" spc="300" dirty="0">
                <a:solidFill>
                  <a:schemeClr val="lt1"/>
                </a:solidFill>
                <a:latin typeface="Bahnschrift SemiBold SemiConden" panose="020B0502040204020203" pitchFamily="34" charset="0"/>
                <a:ea typeface="+mj-ea"/>
              </a:rPr>
              <a:t>04</a:t>
            </a:r>
            <a:endParaRPr lang="zh-CN" altLang="en-US" sz="8000" b="1" spc="300" dirty="0">
              <a:solidFill>
                <a:schemeClr val="lt1"/>
              </a:solidFill>
              <a:latin typeface="Bahnschrift SemiBold SemiConden" panose="020B0502040204020203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58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集团业务交互情况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A9D0013-4D1E-286B-6820-EA20D6A5AF47}"/>
              </a:ext>
            </a:extLst>
          </p:cNvPr>
          <p:cNvSpPr/>
          <p:nvPr/>
        </p:nvSpPr>
        <p:spPr>
          <a:xfrm>
            <a:off x="6312684" y="2213144"/>
            <a:ext cx="1739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TMS</a:t>
            </a:r>
            <a:r>
              <a:rPr lang="zh-CN" altLang="en-US" sz="2000" b="1" dirty="0">
                <a:solidFill>
                  <a:schemeClr val="bg1"/>
                </a:solidFill>
              </a:rPr>
              <a:t>订单追踪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939153F-3A50-0B48-8CC8-2F276CD024C3}"/>
              </a:ext>
            </a:extLst>
          </p:cNvPr>
          <p:cNvSpPr/>
          <p:nvPr/>
        </p:nvSpPr>
        <p:spPr>
          <a:xfrm>
            <a:off x="2223182" y="4994233"/>
            <a:ext cx="1739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TMS</a:t>
            </a:r>
            <a:r>
              <a:rPr lang="zh-CN" altLang="en-US" sz="2000" b="1" dirty="0">
                <a:solidFill>
                  <a:schemeClr val="bg1"/>
                </a:solidFill>
              </a:rPr>
              <a:t>热力图</a:t>
            </a:r>
          </a:p>
        </p:txBody>
      </p:sp>
      <p:cxnSp>
        <p:nvCxnSpPr>
          <p:cNvPr id="7" name="Gekrümmte Verbindung 413">
            <a:extLst>
              <a:ext uri="{FF2B5EF4-FFF2-40B4-BE49-F238E27FC236}">
                <a16:creationId xmlns:a16="http://schemas.microsoft.com/office/drawing/2014/main" id="{5C48F14B-159D-FCF2-4C9C-BBFE5B291D31}"/>
              </a:ext>
            </a:extLst>
          </p:cNvPr>
          <p:cNvCxnSpPr/>
          <p:nvPr/>
        </p:nvCxnSpPr>
        <p:spPr>
          <a:xfrm rot="16200000" flipH="1">
            <a:off x="2032853" y="2469541"/>
            <a:ext cx="1120516" cy="1359020"/>
          </a:xfrm>
          <a:prstGeom prst="curvedConnector2">
            <a:avLst/>
          </a:prstGeom>
          <a:ln w="76200" cmpd="sng">
            <a:solidFill>
              <a:srgbClr val="1889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Bild 34" descr="Icons_file_003_Desktop_Visible.png">
            <a:extLst>
              <a:ext uri="{FF2B5EF4-FFF2-40B4-BE49-F238E27FC236}">
                <a16:creationId xmlns:a16="http://schemas.microsoft.com/office/drawing/2014/main" id="{0D13426C-AA64-B834-9589-E302D3F52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10025" r="6560" b="24503"/>
          <a:stretch>
            <a:fillRect/>
          </a:stretch>
        </p:blipFill>
        <p:spPr bwMode="auto">
          <a:xfrm>
            <a:off x="1684098" y="2230287"/>
            <a:ext cx="441007" cy="336005"/>
          </a:xfrm>
          <a:prstGeom prst="rect">
            <a:avLst/>
          </a:prstGeom>
          <a:solidFill>
            <a:srgbClr val="71D3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33" descr="Icons_file_001_Mobile.png">
            <a:extLst>
              <a:ext uri="{FF2B5EF4-FFF2-40B4-BE49-F238E27FC236}">
                <a16:creationId xmlns:a16="http://schemas.microsoft.com/office/drawing/2014/main" id="{895F233F-9117-3DF7-43CE-4E5CD8846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2" t="18338" r="30553" b="17831"/>
          <a:stretch>
            <a:fillRect/>
          </a:stretch>
        </p:blipFill>
        <p:spPr bwMode="auto">
          <a:xfrm>
            <a:off x="1848947" y="4657994"/>
            <a:ext cx="250503" cy="423006"/>
          </a:xfrm>
          <a:prstGeom prst="rect">
            <a:avLst/>
          </a:prstGeom>
          <a:solidFill>
            <a:srgbClr val="71D3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292">
            <a:extLst>
              <a:ext uri="{FF2B5EF4-FFF2-40B4-BE49-F238E27FC236}">
                <a16:creationId xmlns:a16="http://schemas.microsoft.com/office/drawing/2014/main" id="{101FD8C9-6334-E7B7-4C59-AB690BB423CB}"/>
              </a:ext>
            </a:extLst>
          </p:cNvPr>
          <p:cNvSpPr txBox="1"/>
          <p:nvPr/>
        </p:nvSpPr>
        <p:spPr>
          <a:xfrm>
            <a:off x="2031751" y="5002668"/>
            <a:ext cx="960014" cy="2959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25" kern="0" dirty="0">
                <a:latin typeface="微软雅黑" panose="020B0503020204020204" charset="-122"/>
                <a:ea typeface="微软雅黑" panose="020B0503020204020204" charset="-122"/>
                <a:cs typeface="Bernina Sans Light"/>
              </a:rPr>
              <a:t>移动用户</a:t>
            </a:r>
            <a:endParaRPr lang="de-DE" sz="1325" kern="0" dirty="0">
              <a:latin typeface="微软雅黑" panose="020B0503020204020204" charset="-122"/>
              <a:ea typeface="微软雅黑" panose="020B0503020204020204" charset="-122"/>
              <a:cs typeface="Bernina Sans Light"/>
            </a:endParaRPr>
          </a:p>
        </p:txBody>
      </p:sp>
      <p:sp>
        <p:nvSpPr>
          <p:cNvPr id="11" name="Textfeld 414">
            <a:extLst>
              <a:ext uri="{FF2B5EF4-FFF2-40B4-BE49-F238E27FC236}">
                <a16:creationId xmlns:a16="http://schemas.microsoft.com/office/drawing/2014/main" id="{929A1C64-977F-348E-1BB0-0B8F72679409}"/>
              </a:ext>
            </a:extLst>
          </p:cNvPr>
          <p:cNvSpPr txBox="1"/>
          <p:nvPr/>
        </p:nvSpPr>
        <p:spPr>
          <a:xfrm>
            <a:off x="2125104" y="2264788"/>
            <a:ext cx="930014" cy="523240"/>
          </a:xfrm>
          <a:prstGeom prst="rect">
            <a:avLst/>
          </a:prstGeom>
          <a:noFill/>
        </p:spPr>
        <p:txBody>
          <a:bodyPr lIns="115198" tIns="57599" rIns="115198" bIns="57599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25" kern="0" dirty="0">
                <a:latin typeface="微软雅黑" panose="020B0503020204020204" charset="-122"/>
                <a:ea typeface="微软雅黑" panose="020B0503020204020204" charset="-122"/>
                <a:cs typeface="Bernina Sans Light"/>
              </a:rPr>
              <a:t>Web</a:t>
            </a:r>
            <a:r>
              <a:rPr lang="zh-CN" altLang="en-US" sz="1325" kern="0" dirty="0">
                <a:latin typeface="微软雅黑" panose="020B0503020204020204" charset="-122"/>
                <a:ea typeface="微软雅黑" panose="020B0503020204020204" charset="-122"/>
                <a:cs typeface="Bernina Sans Light"/>
              </a:rPr>
              <a:t>用户</a:t>
            </a:r>
            <a:endParaRPr lang="de-DE" sz="1325" kern="0" dirty="0">
              <a:latin typeface="微软雅黑" panose="020B0503020204020204" charset="-122"/>
              <a:ea typeface="微软雅黑" panose="020B0503020204020204" charset="-122"/>
              <a:cs typeface="Bernina Sans Light"/>
            </a:endParaRPr>
          </a:p>
        </p:txBody>
      </p:sp>
      <p:sp>
        <p:nvSpPr>
          <p:cNvPr id="12" name="Textfeld 414">
            <a:extLst>
              <a:ext uri="{FF2B5EF4-FFF2-40B4-BE49-F238E27FC236}">
                <a16:creationId xmlns:a16="http://schemas.microsoft.com/office/drawing/2014/main" id="{4811DD3F-4CB4-9D74-4446-0934540E1E59}"/>
              </a:ext>
            </a:extLst>
          </p:cNvPr>
          <p:cNvSpPr txBox="1"/>
          <p:nvPr/>
        </p:nvSpPr>
        <p:spPr>
          <a:xfrm>
            <a:off x="1131718" y="5409919"/>
            <a:ext cx="1918828" cy="31877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mpd="sng">
            <a:solidFill>
              <a:schemeClr val="bg1"/>
            </a:solidFill>
            <a:prstDash val="solid"/>
          </a:ln>
        </p:spPr>
        <p:txBody>
          <a:bodyPr wrap="square" lIns="115198" tIns="57599" rIns="115198" bIns="57599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2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</a:rPr>
              <a:t>调度</a:t>
            </a:r>
            <a:endParaRPr lang="zh-CN" altLang="de-DE" sz="1325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Bernina Sans Light"/>
            </a:endParaRPr>
          </a:p>
        </p:txBody>
      </p:sp>
      <p:sp>
        <p:nvSpPr>
          <p:cNvPr id="13" name="Textfeld 414">
            <a:extLst>
              <a:ext uri="{FF2B5EF4-FFF2-40B4-BE49-F238E27FC236}">
                <a16:creationId xmlns:a16="http://schemas.microsoft.com/office/drawing/2014/main" id="{6FA69CDB-B7A0-EF4D-6C0C-234912D603FD}"/>
              </a:ext>
            </a:extLst>
          </p:cNvPr>
          <p:cNvSpPr txBox="1"/>
          <p:nvPr/>
        </p:nvSpPr>
        <p:spPr>
          <a:xfrm>
            <a:off x="3044547" y="5416520"/>
            <a:ext cx="2797241" cy="31877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</a:ln>
        </p:spPr>
        <p:txBody>
          <a:bodyPr wrap="square" lIns="115198" tIns="57599" rIns="115198" bIns="57599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2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</a:rPr>
              <a:t>司机</a:t>
            </a:r>
            <a:endParaRPr lang="zh-CN" altLang="de-DE" sz="1325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Bernina Sans Light"/>
            </a:endParaRPr>
          </a:p>
        </p:txBody>
      </p:sp>
      <p:sp>
        <p:nvSpPr>
          <p:cNvPr id="14" name="Textfeld 414">
            <a:extLst>
              <a:ext uri="{FF2B5EF4-FFF2-40B4-BE49-F238E27FC236}">
                <a16:creationId xmlns:a16="http://schemas.microsoft.com/office/drawing/2014/main" id="{0E3CE0AA-B053-061D-22C2-0113C706E8B9}"/>
              </a:ext>
            </a:extLst>
          </p:cNvPr>
          <p:cNvSpPr txBox="1"/>
          <p:nvPr/>
        </p:nvSpPr>
        <p:spPr>
          <a:xfrm>
            <a:off x="5841788" y="5421320"/>
            <a:ext cx="4743670" cy="31877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</a:ln>
        </p:spPr>
        <p:txBody>
          <a:bodyPr wrap="square" lIns="115198" tIns="57599" rIns="115198" bIns="57599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32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收货方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6F26C21-6F62-0EB4-EEC4-7F2BDCFAA550}"/>
              </a:ext>
            </a:extLst>
          </p:cNvPr>
          <p:cNvSpPr txBox="1"/>
          <p:nvPr/>
        </p:nvSpPr>
        <p:spPr>
          <a:xfrm>
            <a:off x="5122943" y="2374096"/>
            <a:ext cx="1980000" cy="320085"/>
          </a:xfrm>
          <a:prstGeom prst="roundRect">
            <a:avLst/>
          </a:prstGeom>
          <a:solidFill>
            <a:srgbClr val="FF4B4B"/>
          </a:solidFill>
          <a:ln w="19050">
            <a:solidFill>
              <a:schemeClr val="bg1"/>
            </a:solidFill>
          </a:ln>
        </p:spPr>
        <p:txBody>
          <a:bodyPr wrap="square" lIns="115198" tIns="57599" rIns="115198" bIns="57599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上上签</a:t>
            </a:r>
            <a:endParaRPr lang="en-US" altLang="zh-CN" sz="1135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Bernina Sans Light"/>
              <a:sym typeface="+mn-ea"/>
            </a:endParaRPr>
          </a:p>
        </p:txBody>
      </p:sp>
      <p:cxnSp>
        <p:nvCxnSpPr>
          <p:cNvPr id="16" name="Gerade Verbindung 305">
            <a:extLst>
              <a:ext uri="{FF2B5EF4-FFF2-40B4-BE49-F238E27FC236}">
                <a16:creationId xmlns:a16="http://schemas.microsoft.com/office/drawing/2014/main" id="{BEB1BD2A-6485-5BB0-AC25-ABDCE19AD43E}"/>
              </a:ext>
            </a:extLst>
          </p:cNvPr>
          <p:cNvCxnSpPr/>
          <p:nvPr/>
        </p:nvCxnSpPr>
        <p:spPr>
          <a:xfrm flipH="1">
            <a:off x="1151626" y="2027484"/>
            <a:ext cx="4800" cy="3381650"/>
          </a:xfrm>
          <a:prstGeom prst="line">
            <a:avLst/>
          </a:prstGeom>
          <a:ln w="15875" cmpd="sng">
            <a:solidFill>
              <a:srgbClr val="7030A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305">
            <a:extLst>
              <a:ext uri="{FF2B5EF4-FFF2-40B4-BE49-F238E27FC236}">
                <a16:creationId xmlns:a16="http://schemas.microsoft.com/office/drawing/2014/main" id="{1CFEE33E-8686-2145-B05D-9F0DBA905F0B}"/>
              </a:ext>
            </a:extLst>
          </p:cNvPr>
          <p:cNvCxnSpPr/>
          <p:nvPr/>
        </p:nvCxnSpPr>
        <p:spPr>
          <a:xfrm>
            <a:off x="3025570" y="2043947"/>
            <a:ext cx="13200" cy="3376850"/>
          </a:xfrm>
          <a:prstGeom prst="line">
            <a:avLst/>
          </a:prstGeom>
          <a:ln w="15875" cmpd="sng">
            <a:solidFill>
              <a:srgbClr val="7030A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 Verbindung 305">
            <a:extLst>
              <a:ext uri="{FF2B5EF4-FFF2-40B4-BE49-F238E27FC236}">
                <a16:creationId xmlns:a16="http://schemas.microsoft.com/office/drawing/2014/main" id="{1C7D6DC4-F846-AF91-AE05-FC776D59ED38}"/>
              </a:ext>
            </a:extLst>
          </p:cNvPr>
          <p:cNvCxnSpPr/>
          <p:nvPr/>
        </p:nvCxnSpPr>
        <p:spPr>
          <a:xfrm flipH="1">
            <a:off x="5086321" y="1960458"/>
            <a:ext cx="3000" cy="3431451"/>
          </a:xfrm>
          <a:prstGeom prst="line">
            <a:avLst/>
          </a:prstGeom>
          <a:ln w="15875" cmpd="sng">
            <a:solidFill>
              <a:srgbClr val="7030A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305">
            <a:extLst>
              <a:ext uri="{FF2B5EF4-FFF2-40B4-BE49-F238E27FC236}">
                <a16:creationId xmlns:a16="http://schemas.microsoft.com/office/drawing/2014/main" id="{C5BCFC3A-ED34-B18D-DCE1-6FFC2B40B8D2}"/>
              </a:ext>
            </a:extLst>
          </p:cNvPr>
          <p:cNvCxnSpPr/>
          <p:nvPr/>
        </p:nvCxnSpPr>
        <p:spPr>
          <a:xfrm flipH="1">
            <a:off x="10563858" y="1971869"/>
            <a:ext cx="22200" cy="3489051"/>
          </a:xfrm>
          <a:prstGeom prst="line">
            <a:avLst/>
          </a:prstGeom>
          <a:ln w="15875" cmpd="sng">
            <a:solidFill>
              <a:srgbClr val="7030A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7AE199A1-E384-7CF2-1914-9947E5CF05E4}"/>
              </a:ext>
            </a:extLst>
          </p:cNvPr>
          <p:cNvSpPr txBox="1"/>
          <p:nvPr/>
        </p:nvSpPr>
        <p:spPr>
          <a:xfrm>
            <a:off x="3078979" y="2366656"/>
            <a:ext cx="1980427" cy="320085"/>
          </a:xfrm>
          <a:prstGeom prst="roundRect">
            <a:avLst/>
          </a:prstGeom>
          <a:solidFill>
            <a:srgbClr val="FF4B4B"/>
          </a:solidFill>
          <a:ln w="19050">
            <a:solidFill>
              <a:schemeClr val="bg1"/>
            </a:solidFill>
          </a:ln>
        </p:spPr>
        <p:txBody>
          <a:bodyPr wrap="square" lIns="115198" tIns="57599" rIns="115198" bIns="57599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陆路港</a:t>
            </a:r>
            <a:endParaRPr lang="en-US" altLang="zh-CN" sz="1135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Bernina Sans Light"/>
              <a:sym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203F568-B07D-A122-B943-A4BF0FE281DA}"/>
              </a:ext>
            </a:extLst>
          </p:cNvPr>
          <p:cNvSpPr txBox="1"/>
          <p:nvPr/>
        </p:nvSpPr>
        <p:spPr>
          <a:xfrm>
            <a:off x="3088031" y="2784646"/>
            <a:ext cx="1980000" cy="320085"/>
          </a:xfrm>
          <a:prstGeom prst="roundRect">
            <a:avLst/>
          </a:prstGeom>
          <a:solidFill>
            <a:srgbClr val="3DB134"/>
          </a:solidFill>
          <a:ln w="19050">
            <a:solidFill>
              <a:schemeClr val="bg1"/>
            </a:solidFill>
          </a:ln>
        </p:spPr>
        <p:txBody>
          <a:bodyPr wrap="square" lIns="115198" tIns="57599" rIns="115198" bIns="57599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唯智</a:t>
            </a:r>
            <a:r>
              <a:rPr lang="en-US" altLang="zh-CN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\</a:t>
            </a: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科箭</a:t>
            </a:r>
            <a:endParaRPr lang="en-US" altLang="zh-CN" sz="1135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Bernina Sans Light"/>
              <a:sym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3C44904-11B2-06A4-8103-194BD8163058}"/>
              </a:ext>
            </a:extLst>
          </p:cNvPr>
          <p:cNvSpPr txBox="1"/>
          <p:nvPr/>
        </p:nvSpPr>
        <p:spPr>
          <a:xfrm>
            <a:off x="5123892" y="3212976"/>
            <a:ext cx="1980000" cy="320085"/>
          </a:xfrm>
          <a:prstGeom prst="roundRect">
            <a:avLst/>
          </a:prstGeom>
          <a:solidFill>
            <a:srgbClr val="00B0F0"/>
          </a:solidFill>
          <a:ln w="19050">
            <a:solidFill>
              <a:schemeClr val="bg1"/>
            </a:solidFill>
          </a:ln>
        </p:spPr>
        <p:txBody>
          <a:bodyPr wrap="square" lIns="115198" tIns="57599" rIns="115198" bIns="57599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师傅通</a:t>
            </a:r>
            <a:r>
              <a:rPr lang="en-US" altLang="zh-CN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/E</a:t>
            </a: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签宝</a:t>
            </a:r>
            <a:endParaRPr lang="en-US" altLang="zh-CN" sz="1135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Bernina Sans Light"/>
              <a:sym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22CF9DC-5328-7C2E-C833-822AFEC3E428}"/>
              </a:ext>
            </a:extLst>
          </p:cNvPr>
          <p:cNvSpPr txBox="1"/>
          <p:nvPr/>
        </p:nvSpPr>
        <p:spPr>
          <a:xfrm>
            <a:off x="3088031" y="3215901"/>
            <a:ext cx="1980000" cy="515187"/>
          </a:xfrm>
          <a:prstGeom prst="roundRect">
            <a:avLst/>
          </a:prstGeom>
          <a:solidFill>
            <a:srgbClr val="00B0F0"/>
          </a:solidFill>
          <a:ln w="19050">
            <a:solidFill>
              <a:schemeClr val="bg1"/>
            </a:solidFill>
          </a:ln>
        </p:spPr>
        <p:txBody>
          <a:bodyPr wrap="square" lIns="115198" tIns="57599" rIns="115198" bIns="57599" rtlCol="0" anchor="t">
            <a:spAutoFit/>
          </a:bodyPr>
          <a:lstStyle/>
          <a:p>
            <a:pPr algn="ctr">
              <a:defRPr/>
            </a:pP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唯智</a:t>
            </a:r>
            <a:r>
              <a:rPr lang="en-US" altLang="zh-CN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\</a:t>
            </a: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科箭</a:t>
            </a:r>
            <a:endParaRPr lang="en-US" altLang="zh-CN" sz="1135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Bernina Sans Light"/>
              <a:sym typeface="+mn-ea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en-US" altLang="zh-CN" sz="1135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Bernina Sans Light"/>
              <a:sym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0E721AD-3A26-C082-4ADF-13216029E7F5}"/>
              </a:ext>
            </a:extLst>
          </p:cNvPr>
          <p:cNvSpPr txBox="1"/>
          <p:nvPr/>
        </p:nvSpPr>
        <p:spPr>
          <a:xfrm>
            <a:off x="7161390" y="2386074"/>
            <a:ext cx="1980000" cy="320085"/>
          </a:xfrm>
          <a:prstGeom prst="roundRect">
            <a:avLst/>
          </a:prstGeom>
          <a:solidFill>
            <a:srgbClr val="FF4B4B"/>
          </a:solidFill>
          <a:ln w="19050">
            <a:solidFill>
              <a:schemeClr val="bg1"/>
            </a:solidFill>
          </a:ln>
        </p:spPr>
        <p:txBody>
          <a:bodyPr wrap="square" lIns="115198" tIns="57599" rIns="115198" bIns="57599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善付通</a:t>
            </a:r>
            <a:r>
              <a:rPr lang="en-US" altLang="zh-CN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-</a:t>
            </a: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物流宝</a:t>
            </a:r>
            <a:r>
              <a:rPr lang="en-US" altLang="zh-CN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APP</a:t>
            </a: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收款</a:t>
            </a:r>
            <a:endParaRPr lang="en-US" altLang="zh-CN" sz="1135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Bernina Sans Light"/>
              <a:sym typeface="+mn-ea"/>
            </a:endParaRPr>
          </a:p>
        </p:txBody>
      </p:sp>
      <p:cxnSp>
        <p:nvCxnSpPr>
          <p:cNvPr id="25" name="Gerade Verbindung 305">
            <a:extLst>
              <a:ext uri="{FF2B5EF4-FFF2-40B4-BE49-F238E27FC236}">
                <a16:creationId xmlns:a16="http://schemas.microsoft.com/office/drawing/2014/main" id="{0CBF8114-C315-A9E1-A655-4ED4CA166A16}"/>
              </a:ext>
            </a:extLst>
          </p:cNvPr>
          <p:cNvCxnSpPr/>
          <p:nvPr/>
        </p:nvCxnSpPr>
        <p:spPr>
          <a:xfrm flipH="1">
            <a:off x="9197517" y="2087207"/>
            <a:ext cx="3000" cy="3431451"/>
          </a:xfrm>
          <a:prstGeom prst="line">
            <a:avLst/>
          </a:prstGeom>
          <a:ln w="15875" cmpd="sng">
            <a:solidFill>
              <a:srgbClr val="7030A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圆角矩形 19">
            <a:extLst>
              <a:ext uri="{FF2B5EF4-FFF2-40B4-BE49-F238E27FC236}">
                <a16:creationId xmlns:a16="http://schemas.microsoft.com/office/drawing/2014/main" id="{A216A646-6BD2-D071-8626-B78498E7C526}"/>
              </a:ext>
            </a:extLst>
          </p:cNvPr>
          <p:cNvSpPr/>
          <p:nvPr/>
        </p:nvSpPr>
        <p:spPr>
          <a:xfrm>
            <a:off x="3467060" y="1710697"/>
            <a:ext cx="1207819" cy="32308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工厂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TMS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圆角矩形 19">
            <a:extLst>
              <a:ext uri="{FF2B5EF4-FFF2-40B4-BE49-F238E27FC236}">
                <a16:creationId xmlns:a16="http://schemas.microsoft.com/office/drawing/2014/main" id="{B3F42348-A49C-BCC6-DC45-A0BE4D502E13}"/>
              </a:ext>
            </a:extLst>
          </p:cNvPr>
          <p:cNvSpPr/>
          <p:nvPr/>
        </p:nvSpPr>
        <p:spPr>
          <a:xfrm>
            <a:off x="5478002" y="1699097"/>
            <a:ext cx="1207819" cy="32308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电子回单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圆角矩形 19">
            <a:extLst>
              <a:ext uri="{FF2B5EF4-FFF2-40B4-BE49-F238E27FC236}">
                <a16:creationId xmlns:a16="http://schemas.microsoft.com/office/drawing/2014/main" id="{754AFAF9-71CF-5D50-FF0A-CBEB5063800E}"/>
              </a:ext>
            </a:extLst>
          </p:cNvPr>
          <p:cNvSpPr/>
          <p:nvPr/>
        </p:nvSpPr>
        <p:spPr>
          <a:xfrm>
            <a:off x="7547169" y="1702311"/>
            <a:ext cx="1207819" cy="32308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线上收款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9" name="Gerade Verbindung 143">
            <a:extLst>
              <a:ext uri="{FF2B5EF4-FFF2-40B4-BE49-F238E27FC236}">
                <a16:creationId xmlns:a16="http://schemas.microsoft.com/office/drawing/2014/main" id="{E14AC2F0-8E21-9BB7-2CF1-011A3D2180C1}"/>
              </a:ext>
            </a:extLst>
          </p:cNvPr>
          <p:cNvCxnSpPr>
            <a:cxnSpLocks/>
          </p:cNvCxnSpPr>
          <p:nvPr/>
        </p:nvCxnSpPr>
        <p:spPr>
          <a:xfrm flipH="1">
            <a:off x="3272621" y="3709309"/>
            <a:ext cx="7191928" cy="0"/>
          </a:xfrm>
          <a:prstGeom prst="line">
            <a:avLst/>
          </a:prstGeom>
          <a:ln w="76200" cmpd="sng">
            <a:solidFill>
              <a:srgbClr val="1889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Gekrümmte Verbindung 291">
            <a:extLst>
              <a:ext uri="{FF2B5EF4-FFF2-40B4-BE49-F238E27FC236}">
                <a16:creationId xmlns:a16="http://schemas.microsoft.com/office/drawing/2014/main" id="{3F79C023-6A0C-0E6A-400B-EAF924CFFA4A}"/>
              </a:ext>
            </a:extLst>
          </p:cNvPr>
          <p:cNvCxnSpPr/>
          <p:nvPr/>
        </p:nvCxnSpPr>
        <p:spPr>
          <a:xfrm flipV="1">
            <a:off x="2149105" y="3710810"/>
            <a:ext cx="1086016" cy="1180517"/>
          </a:xfrm>
          <a:prstGeom prst="curvedConnector3">
            <a:avLst>
              <a:gd name="adj1" fmla="val 50000"/>
            </a:avLst>
          </a:prstGeom>
          <a:ln w="76200" cmpd="sng">
            <a:solidFill>
              <a:srgbClr val="1889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Oval 181">
            <a:extLst>
              <a:ext uri="{FF2B5EF4-FFF2-40B4-BE49-F238E27FC236}">
                <a16:creationId xmlns:a16="http://schemas.microsoft.com/office/drawing/2014/main" id="{FBAACCC7-121D-0BE4-0C8C-68D6B6612519}"/>
              </a:ext>
            </a:extLst>
          </p:cNvPr>
          <p:cNvSpPr/>
          <p:nvPr/>
        </p:nvSpPr>
        <p:spPr>
          <a:xfrm>
            <a:off x="3929968" y="3624355"/>
            <a:ext cx="141002" cy="144002"/>
          </a:xfrm>
          <a:prstGeom prst="ellipse">
            <a:avLst/>
          </a:prstGeom>
          <a:solidFill>
            <a:srgbClr val="003287"/>
          </a:solidFill>
          <a:ln w="19050" cmpd="sng">
            <a:solidFill>
              <a:srgbClr val="71D3F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25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83A98A34-DEAA-F935-85C1-8309C9CAB0F3}"/>
              </a:ext>
            </a:extLst>
          </p:cNvPr>
          <p:cNvGrpSpPr/>
          <p:nvPr/>
        </p:nvGrpSpPr>
        <p:grpSpPr>
          <a:xfrm>
            <a:off x="3129322" y="3793642"/>
            <a:ext cx="5982731" cy="1546223"/>
            <a:chOff x="2461" y="3731"/>
            <a:chExt cx="7434" cy="2577"/>
          </a:xfrm>
        </p:grpSpPr>
        <p:sp>
          <p:nvSpPr>
            <p:cNvPr id="33" name="流程图: 可选过程 32">
              <a:extLst>
                <a:ext uri="{FF2B5EF4-FFF2-40B4-BE49-F238E27FC236}">
                  <a16:creationId xmlns:a16="http://schemas.microsoft.com/office/drawing/2014/main" id="{6266496D-2435-5193-223B-8012F187A588}"/>
                </a:ext>
              </a:extLst>
            </p:cNvPr>
            <p:cNvSpPr/>
            <p:nvPr/>
          </p:nvSpPr>
          <p:spPr>
            <a:xfrm>
              <a:off x="2461" y="3752"/>
              <a:ext cx="2353" cy="2556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rgbClr val="01F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8EF731BD-E458-62D2-64FC-AC76D18BC672}"/>
                </a:ext>
              </a:extLst>
            </p:cNvPr>
            <p:cNvSpPr txBox="1"/>
            <p:nvPr/>
          </p:nvSpPr>
          <p:spPr>
            <a:xfrm>
              <a:off x="2461" y="3934"/>
              <a:ext cx="2353" cy="1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2018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年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9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月完成康，百饮工厂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TMS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系统对接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sym typeface="隶书" panose="02010509060101010101" charset="-122"/>
              </a:endParaRPr>
            </a:p>
            <a:p>
              <a:pPr marL="285750" lvl="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2020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年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7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月完成康面工厂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TMS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系统对接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sym typeface="隶书" panose="02010509060101010101" charset="-122"/>
              </a:endParaRPr>
            </a:p>
          </p:txBody>
        </p:sp>
        <p:sp>
          <p:nvSpPr>
            <p:cNvPr id="35" name="流程图: 可选过程 34">
              <a:extLst>
                <a:ext uri="{FF2B5EF4-FFF2-40B4-BE49-F238E27FC236}">
                  <a16:creationId xmlns:a16="http://schemas.microsoft.com/office/drawing/2014/main" id="{6266496D-2435-5193-223B-8012F187A588}"/>
                </a:ext>
              </a:extLst>
            </p:cNvPr>
            <p:cNvSpPr/>
            <p:nvPr/>
          </p:nvSpPr>
          <p:spPr>
            <a:xfrm>
              <a:off x="4988" y="3731"/>
              <a:ext cx="2353" cy="2556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rgbClr val="01F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8EF731BD-E458-62D2-64FC-AC76D18BC672}"/>
                </a:ext>
              </a:extLst>
            </p:cNvPr>
            <p:cNvSpPr txBox="1"/>
            <p:nvPr/>
          </p:nvSpPr>
          <p:spPr>
            <a:xfrm>
              <a:off x="4988" y="3913"/>
              <a:ext cx="2353" cy="2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2022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年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2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月康饮电子回单试点上线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sym typeface="隶书" panose="02010509060101010101" charset="-122"/>
              </a:endParaRPr>
            </a:p>
            <a:p>
              <a:pPr marL="285750" lvl="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2021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年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11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月百饮电子回单试点上线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sym typeface="隶书" panose="02010509060101010101" charset="-122"/>
              </a:endParaRPr>
            </a:p>
            <a:p>
              <a:pPr marL="285750" lvl="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2022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年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6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月百饮</a:t>
              </a:r>
              <a:r>
                <a:rPr lang="zh-CN" altLang="en-US" sz="120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电子回单全面上线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sym typeface="隶书" panose="02010509060101010101" charset="-122"/>
              </a:endParaRPr>
            </a:p>
          </p:txBody>
        </p:sp>
        <p:sp>
          <p:nvSpPr>
            <p:cNvPr id="37" name="流程图: 可选过程 36">
              <a:extLst>
                <a:ext uri="{FF2B5EF4-FFF2-40B4-BE49-F238E27FC236}">
                  <a16:creationId xmlns:a16="http://schemas.microsoft.com/office/drawing/2014/main" id="{6266496D-2435-5193-223B-8012F187A588}"/>
                </a:ext>
              </a:extLst>
            </p:cNvPr>
            <p:cNvSpPr/>
            <p:nvPr/>
          </p:nvSpPr>
          <p:spPr>
            <a:xfrm>
              <a:off x="7542" y="3752"/>
              <a:ext cx="2353" cy="2556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rgbClr val="01F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8EF731BD-E458-62D2-64FC-AC76D18BC672}"/>
                </a:ext>
              </a:extLst>
            </p:cNvPr>
            <p:cNvSpPr txBox="1"/>
            <p:nvPr/>
          </p:nvSpPr>
          <p:spPr>
            <a:xfrm>
              <a:off x="7542" y="3934"/>
              <a:ext cx="2353" cy="2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2022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年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2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月康面电子支付全面上线</a:t>
              </a:r>
            </a:p>
            <a:p>
              <a:pPr marL="285750" lvl="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2022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年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7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月康饮电子支付测试上线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sym typeface="隶书" panose="02010509060101010101" charset="-122"/>
              </a:endParaRPr>
            </a:p>
            <a:p>
              <a:pPr marL="285750" lvl="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2022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年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8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sym typeface="隶书" panose="02010509060101010101" charset="-122"/>
                </a:rPr>
                <a:t>月百饮货到付款测试上线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sym typeface="隶书" panose="02010509060101010101" charset="-122"/>
              </a:endParaRPr>
            </a:p>
          </p:txBody>
        </p:sp>
      </p:grpSp>
      <p:cxnSp>
        <p:nvCxnSpPr>
          <p:cNvPr id="39" name="Gerade Verbindung 305">
            <a:extLst>
              <a:ext uri="{FF2B5EF4-FFF2-40B4-BE49-F238E27FC236}">
                <a16:creationId xmlns:a16="http://schemas.microsoft.com/office/drawing/2014/main" id="{12AA9688-F356-3483-63CD-126AB8938AA6}"/>
              </a:ext>
            </a:extLst>
          </p:cNvPr>
          <p:cNvCxnSpPr/>
          <p:nvPr/>
        </p:nvCxnSpPr>
        <p:spPr>
          <a:xfrm flipH="1">
            <a:off x="7130655" y="2027484"/>
            <a:ext cx="3000" cy="3431451"/>
          </a:xfrm>
          <a:prstGeom prst="line">
            <a:avLst/>
          </a:prstGeom>
          <a:ln w="15875" cmpd="sng">
            <a:solidFill>
              <a:srgbClr val="7030A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E47D4420-767C-6E1D-6B04-BC0B4F5CEF72}"/>
              </a:ext>
            </a:extLst>
          </p:cNvPr>
          <p:cNvSpPr txBox="1"/>
          <p:nvPr/>
        </p:nvSpPr>
        <p:spPr>
          <a:xfrm>
            <a:off x="7161391" y="3215901"/>
            <a:ext cx="1980000" cy="320085"/>
          </a:xfrm>
          <a:prstGeom prst="roundRect">
            <a:avLst/>
          </a:prstGeom>
          <a:solidFill>
            <a:srgbClr val="00B0F0"/>
          </a:solidFill>
          <a:ln w="19050">
            <a:solidFill>
              <a:schemeClr val="bg1"/>
            </a:solidFill>
          </a:ln>
        </p:spPr>
        <p:txBody>
          <a:bodyPr wrap="square" lIns="115198" tIns="57599" rIns="115198" bIns="57599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商联</a:t>
            </a:r>
            <a:r>
              <a:rPr lang="en-US" altLang="zh-CN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-</a:t>
            </a: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师傅通</a:t>
            </a:r>
            <a:r>
              <a:rPr lang="en-US" altLang="zh-CN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APP</a:t>
            </a: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收款</a:t>
            </a:r>
            <a:endParaRPr lang="en-US" altLang="zh-CN" sz="1135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Bernina Sans Light"/>
              <a:sym typeface="+mn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496BA66-AF41-2993-2888-CB10645D3AAC}"/>
              </a:ext>
            </a:extLst>
          </p:cNvPr>
          <p:cNvSpPr txBox="1"/>
          <p:nvPr/>
        </p:nvSpPr>
        <p:spPr>
          <a:xfrm>
            <a:off x="9602808" y="2380249"/>
            <a:ext cx="656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325" b="1" dirty="0">
                <a:solidFill>
                  <a:srgbClr val="008B92"/>
                </a:solidFill>
                <a:latin typeface="微软雅黑" panose="020B0503020204020204" charset="-122"/>
                <a:ea typeface="微软雅黑" panose="020B0503020204020204" charset="-122"/>
              </a:rPr>
              <a:t>康面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E2A535-103D-B398-8D09-6B84360C1FDD}"/>
              </a:ext>
            </a:extLst>
          </p:cNvPr>
          <p:cNvSpPr txBox="1"/>
          <p:nvPr/>
        </p:nvSpPr>
        <p:spPr>
          <a:xfrm>
            <a:off x="5122944" y="2784646"/>
            <a:ext cx="1980000" cy="320085"/>
          </a:xfrm>
          <a:prstGeom prst="roundRect">
            <a:avLst/>
          </a:prstGeom>
          <a:solidFill>
            <a:srgbClr val="3DB134"/>
          </a:solidFill>
          <a:ln w="19050">
            <a:solidFill>
              <a:schemeClr val="bg1"/>
            </a:solidFill>
          </a:ln>
        </p:spPr>
        <p:txBody>
          <a:bodyPr wrap="square" lIns="115198" tIns="57599" rIns="115198" bIns="57599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店码</a:t>
            </a:r>
            <a:r>
              <a:rPr lang="en-US" altLang="zh-CN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/E</a:t>
            </a: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签宝</a:t>
            </a:r>
            <a:endParaRPr lang="en-US" altLang="zh-CN" sz="1135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Bernina Sans Light"/>
              <a:sym typeface="+mn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EBD5256-B37F-BDCF-AF19-2CFA8E437570}"/>
              </a:ext>
            </a:extLst>
          </p:cNvPr>
          <p:cNvSpPr txBox="1"/>
          <p:nvPr/>
        </p:nvSpPr>
        <p:spPr>
          <a:xfrm>
            <a:off x="7159002" y="2788028"/>
            <a:ext cx="1980000" cy="320085"/>
          </a:xfrm>
          <a:prstGeom prst="roundRect">
            <a:avLst/>
          </a:prstGeom>
          <a:solidFill>
            <a:srgbClr val="3DB134"/>
          </a:solidFill>
          <a:ln w="19050">
            <a:solidFill>
              <a:schemeClr val="bg1"/>
            </a:solidFill>
          </a:ln>
        </p:spPr>
        <p:txBody>
          <a:bodyPr wrap="square" lIns="115198" tIns="57599" rIns="115198" bIns="57599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大华</a:t>
            </a:r>
            <a:r>
              <a:rPr lang="en-US" altLang="zh-CN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-</a:t>
            </a: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大华</a:t>
            </a:r>
            <a:r>
              <a:rPr lang="en-US" altLang="zh-CN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APP</a:t>
            </a:r>
            <a:r>
              <a:rPr lang="zh-CN" altLang="en-US" sz="1135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Bernina Sans Light"/>
                <a:sym typeface="+mn-ea"/>
              </a:rPr>
              <a:t>收款</a:t>
            </a:r>
            <a:endParaRPr lang="en-US" altLang="zh-CN" sz="1135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Bernina Sans Light"/>
              <a:sym typeface="+mn-ea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0FF5C32-87EE-B16E-D1CA-4CD5188C0171}"/>
              </a:ext>
            </a:extLst>
          </p:cNvPr>
          <p:cNvSpPr txBox="1"/>
          <p:nvPr/>
        </p:nvSpPr>
        <p:spPr>
          <a:xfrm>
            <a:off x="9609464" y="2796954"/>
            <a:ext cx="6502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325" b="1" dirty="0">
                <a:solidFill>
                  <a:srgbClr val="008B92"/>
                </a:solidFill>
                <a:latin typeface="微软雅黑" panose="020B0503020204020204" charset="-122"/>
                <a:ea typeface="微软雅黑" panose="020B0503020204020204" charset="-122"/>
              </a:rPr>
              <a:t>康饮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341E35F-80A0-EB4C-340C-D26A779E4761}"/>
              </a:ext>
            </a:extLst>
          </p:cNvPr>
          <p:cNvSpPr txBox="1"/>
          <p:nvPr/>
        </p:nvSpPr>
        <p:spPr>
          <a:xfrm>
            <a:off x="9602807" y="3253447"/>
            <a:ext cx="6568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325" b="1" dirty="0">
                <a:solidFill>
                  <a:srgbClr val="008B92"/>
                </a:solidFill>
                <a:latin typeface="微软雅黑" panose="020B0503020204020204" charset="-122"/>
                <a:ea typeface="微软雅黑" panose="020B0503020204020204" charset="-122"/>
              </a:rPr>
              <a:t>百饮</a:t>
            </a:r>
          </a:p>
        </p:txBody>
      </p:sp>
      <p:sp>
        <p:nvSpPr>
          <p:cNvPr id="46" name="圆角矩形 19">
            <a:extLst>
              <a:ext uri="{FF2B5EF4-FFF2-40B4-BE49-F238E27FC236}">
                <a16:creationId xmlns:a16="http://schemas.microsoft.com/office/drawing/2014/main" id="{1B226671-A432-90D8-BE7F-CC88E5E94D35}"/>
              </a:ext>
            </a:extLst>
          </p:cNvPr>
          <p:cNvSpPr/>
          <p:nvPr/>
        </p:nvSpPr>
        <p:spPr>
          <a:xfrm>
            <a:off x="674968" y="3561224"/>
            <a:ext cx="1207819" cy="32308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顶通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TMS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9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电子回单</a:t>
            </a:r>
          </a:p>
        </p:txBody>
      </p:sp>
      <p:sp>
        <p:nvSpPr>
          <p:cNvPr id="4" name="流程图: 可选过程 3"/>
          <p:cNvSpPr/>
          <p:nvPr/>
        </p:nvSpPr>
        <p:spPr>
          <a:xfrm>
            <a:off x="3230217" y="2057400"/>
            <a:ext cx="1341783" cy="78519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司机门店签到</a:t>
            </a:r>
          </a:p>
        </p:txBody>
      </p:sp>
      <p:sp>
        <p:nvSpPr>
          <p:cNvPr id="5" name="流程图: 可选过程 4"/>
          <p:cNvSpPr/>
          <p:nvPr/>
        </p:nvSpPr>
        <p:spPr>
          <a:xfrm>
            <a:off x="5108712" y="2057399"/>
            <a:ext cx="1341783" cy="78519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物流宝发送订单信息给客户系统（师傅通）</a:t>
            </a:r>
          </a:p>
        </p:txBody>
      </p:sp>
      <p:sp>
        <p:nvSpPr>
          <p:cNvPr id="6" name="流程图: 可选过程 5"/>
          <p:cNvSpPr/>
          <p:nvPr/>
        </p:nvSpPr>
        <p:spPr>
          <a:xfrm>
            <a:off x="6987207" y="2057399"/>
            <a:ext cx="1341783" cy="78519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客户签收返回电子回单</a:t>
            </a:r>
          </a:p>
        </p:txBody>
      </p:sp>
      <p:cxnSp>
        <p:nvCxnSpPr>
          <p:cNvPr id="7" name="直接箭头连接符 6"/>
          <p:cNvCxnSpPr>
            <a:stCxn id="4" idx="3"/>
            <a:endCxn id="5" idx="1"/>
          </p:cNvCxnSpPr>
          <p:nvPr/>
        </p:nvCxnSpPr>
        <p:spPr>
          <a:xfrm flipV="1">
            <a:off x="4572000" y="2449995"/>
            <a:ext cx="53671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>
            <a:stCxn id="5" idx="3"/>
            <a:endCxn id="6" idx="1"/>
          </p:cNvCxnSpPr>
          <p:nvPr/>
        </p:nvCxnSpPr>
        <p:spPr>
          <a:xfrm>
            <a:off x="6450495" y="2449995"/>
            <a:ext cx="5367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流程图: 可选过程 14"/>
          <p:cNvSpPr/>
          <p:nvPr/>
        </p:nvSpPr>
        <p:spPr>
          <a:xfrm>
            <a:off x="2335695" y="4056784"/>
            <a:ext cx="1341783" cy="78519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司机门店签到</a:t>
            </a:r>
          </a:p>
        </p:txBody>
      </p:sp>
      <p:sp>
        <p:nvSpPr>
          <p:cNvPr id="16" name="流程图: 可选过程 15"/>
          <p:cNvSpPr/>
          <p:nvPr/>
        </p:nvSpPr>
        <p:spPr>
          <a:xfrm>
            <a:off x="4214190" y="4056783"/>
            <a:ext cx="1341783" cy="78519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物流宝发送订单信息给客户系统（店码）</a:t>
            </a:r>
          </a:p>
        </p:txBody>
      </p:sp>
      <p:sp>
        <p:nvSpPr>
          <p:cNvPr id="17" name="流程图: 可选过程 16"/>
          <p:cNvSpPr/>
          <p:nvPr/>
        </p:nvSpPr>
        <p:spPr>
          <a:xfrm>
            <a:off x="6092685" y="4056783"/>
            <a:ext cx="1341783" cy="78519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客户签收返回电子回单</a:t>
            </a:r>
          </a:p>
        </p:txBody>
      </p:sp>
      <p:cxnSp>
        <p:nvCxnSpPr>
          <p:cNvPr id="18" name="直接箭头连接符 17"/>
          <p:cNvCxnSpPr>
            <a:stCxn id="15" idx="3"/>
            <a:endCxn id="16" idx="1"/>
          </p:cNvCxnSpPr>
          <p:nvPr/>
        </p:nvCxnSpPr>
        <p:spPr>
          <a:xfrm flipV="1">
            <a:off x="3677478" y="4449379"/>
            <a:ext cx="53671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6" idx="3"/>
            <a:endCxn id="17" idx="1"/>
          </p:cNvCxnSpPr>
          <p:nvPr/>
        </p:nvCxnSpPr>
        <p:spPr>
          <a:xfrm>
            <a:off x="5555973" y="4449379"/>
            <a:ext cx="5367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流程图: 可选过程 19"/>
          <p:cNvSpPr/>
          <p:nvPr/>
        </p:nvSpPr>
        <p:spPr>
          <a:xfrm>
            <a:off x="7971180" y="4056783"/>
            <a:ext cx="1341783" cy="78519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司机结案</a:t>
            </a:r>
          </a:p>
        </p:txBody>
      </p:sp>
      <p:cxnSp>
        <p:nvCxnSpPr>
          <p:cNvPr id="21" name="直接箭头连接符 20"/>
          <p:cNvCxnSpPr>
            <a:endCxn id="20" idx="1"/>
          </p:cNvCxnSpPr>
          <p:nvPr/>
        </p:nvCxnSpPr>
        <p:spPr>
          <a:xfrm>
            <a:off x="7434468" y="4449379"/>
            <a:ext cx="5367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流程图: 可选过程 22"/>
          <p:cNvSpPr/>
          <p:nvPr/>
        </p:nvSpPr>
        <p:spPr>
          <a:xfrm>
            <a:off x="9849675" y="4056783"/>
            <a:ext cx="1341783" cy="78519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物流宝发送结案信息给客户系统（店码）</a:t>
            </a:r>
          </a:p>
        </p:txBody>
      </p:sp>
      <p:cxnSp>
        <p:nvCxnSpPr>
          <p:cNvPr id="24" name="直接箭头连接符 23"/>
          <p:cNvCxnSpPr>
            <a:endCxn id="23" idx="1"/>
          </p:cNvCxnSpPr>
          <p:nvPr/>
        </p:nvCxnSpPr>
        <p:spPr>
          <a:xfrm flipV="1">
            <a:off x="9312963" y="4449379"/>
            <a:ext cx="53671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流程图: 可选过程 24"/>
          <p:cNvSpPr/>
          <p:nvPr/>
        </p:nvSpPr>
        <p:spPr>
          <a:xfrm>
            <a:off x="457200" y="4056783"/>
            <a:ext cx="1341783" cy="78519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新司机完成实名认证</a:t>
            </a:r>
          </a:p>
        </p:txBody>
      </p:sp>
      <p:cxnSp>
        <p:nvCxnSpPr>
          <p:cNvPr id="26" name="直接箭头连接符 25"/>
          <p:cNvCxnSpPr>
            <a:stCxn id="25" idx="3"/>
          </p:cNvCxnSpPr>
          <p:nvPr/>
        </p:nvCxnSpPr>
        <p:spPr>
          <a:xfrm flipV="1">
            <a:off x="1798983" y="4449378"/>
            <a:ext cx="53671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5501163" y="296771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百饮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5555973" y="504990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康饮</a:t>
            </a:r>
          </a:p>
        </p:txBody>
      </p:sp>
    </p:spTree>
    <p:extLst>
      <p:ext uri="{BB962C8B-B14F-4D97-AF65-F5344CB8AC3E}">
        <p14:creationId xmlns:p14="http://schemas.microsoft.com/office/powerpoint/2010/main" val="1002081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电子回单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162" y="176422"/>
            <a:ext cx="4487851" cy="6296643"/>
          </a:xfrm>
          <a:prstGeom prst="rect">
            <a:avLst/>
          </a:prstGeom>
        </p:spPr>
      </p:pic>
      <p:sp>
        <p:nvSpPr>
          <p:cNvPr id="17" name="内容占位符 2"/>
          <p:cNvSpPr txBox="1"/>
          <p:nvPr/>
        </p:nvSpPr>
        <p:spPr>
          <a:xfrm>
            <a:off x="594822" y="1527650"/>
            <a:ext cx="4744124" cy="4838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545465" rtl="0" eaLnBrk="1" latinLnBrk="0" hangingPunct="1">
              <a:spcBef>
                <a:spcPct val="200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886460" indent="-340995" algn="l" defTabSz="54546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334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36398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865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91008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385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455545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385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300101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711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92575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3804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54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关键作业流程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：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algn="l" defTabSz="5454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pPr>
            <a:r>
              <a:rPr lang="zh-CN" altLang="en-US" dirty="0">
                <a:solidFill>
                  <a:prstClr val="black"/>
                </a:solidFill>
              </a:rPr>
              <a:t>交货单</a:t>
            </a:r>
            <a:r>
              <a:rPr lang="zh-CN" altLang="en-US" dirty="0">
                <a:solidFill>
                  <a:srgbClr val="3637F8"/>
                </a:solidFill>
              </a:rPr>
              <a:t>过帐或出厂时间大于</a:t>
            </a:r>
            <a:r>
              <a:rPr lang="en-US" altLang="zh-CN" dirty="0">
                <a:solidFill>
                  <a:srgbClr val="3637F8"/>
                </a:solidFill>
              </a:rPr>
              <a:t>2</a:t>
            </a:r>
            <a:r>
              <a:rPr lang="zh-CN" altLang="en-US" dirty="0">
                <a:solidFill>
                  <a:srgbClr val="3637F8"/>
                </a:solidFill>
              </a:rPr>
              <a:t>小时小于</a:t>
            </a:r>
            <a:r>
              <a:rPr lang="en-US" altLang="zh-CN" dirty="0">
                <a:solidFill>
                  <a:srgbClr val="3637F8"/>
                </a:solidFill>
              </a:rPr>
              <a:t>24</a:t>
            </a:r>
            <a:r>
              <a:rPr lang="zh-CN" altLang="en-US" dirty="0">
                <a:solidFill>
                  <a:srgbClr val="3637F8"/>
                </a:solidFill>
              </a:rPr>
              <a:t>小时</a:t>
            </a:r>
            <a:r>
              <a:rPr lang="zh-CN" altLang="en-US" dirty="0">
                <a:solidFill>
                  <a:prstClr val="black"/>
                </a:solidFill>
              </a:rPr>
              <a:t>，</a:t>
            </a:r>
            <a:r>
              <a:rPr lang="en-US" altLang="zh-CN" dirty="0">
                <a:solidFill>
                  <a:prstClr val="black"/>
                </a:solidFill>
              </a:rPr>
              <a:t>SAP</a:t>
            </a:r>
            <a:r>
              <a:rPr lang="zh-CN" altLang="en-US" dirty="0">
                <a:solidFill>
                  <a:prstClr val="black"/>
                </a:solidFill>
              </a:rPr>
              <a:t>自动发送交货单，生成</a:t>
            </a:r>
            <a:r>
              <a:rPr lang="zh-CN" altLang="en-US" dirty="0">
                <a:solidFill>
                  <a:srgbClr val="3637F8"/>
                </a:solidFill>
              </a:rPr>
              <a:t>未审核</a:t>
            </a:r>
            <a:r>
              <a:rPr lang="zh-CN" altLang="en-US" dirty="0">
                <a:solidFill>
                  <a:prstClr val="black"/>
                </a:solidFill>
              </a:rPr>
              <a:t>的电子合同。</a:t>
            </a:r>
            <a:endParaRPr lang="en-US" altLang="zh-CN" dirty="0">
              <a:solidFill>
                <a:prstClr val="black"/>
              </a:solidFill>
            </a:endParaRPr>
          </a:p>
          <a:p>
            <a:pPr marL="342900" marR="0" lvl="0" indent="-342900" algn="l" defTabSz="5454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顶通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TMS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送货至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637F8"/>
                </a:solidFill>
                <a:effectLst/>
                <a:uLnTx/>
                <a:uFillTx/>
              </a:rPr>
              <a:t>客户触发电子围栏（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637F8"/>
                </a:solidFill>
                <a:effectLst/>
                <a:uLnTx/>
                <a:uFillTx/>
              </a:rPr>
              <a:t>450M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637F8"/>
                </a:solidFill>
                <a:effectLst/>
                <a:uLnTx/>
                <a:uFillTx/>
              </a:rPr>
              <a:t>）审批合同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3637F8"/>
              </a:solidFill>
              <a:effectLst/>
              <a:uLnTx/>
              <a:uFillTx/>
            </a:endParaRPr>
          </a:p>
          <a:p>
            <a:pPr marL="342900" marR="0" lvl="0" indent="-342900" algn="l" defTabSz="5454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客户收到短信，通过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637F8"/>
                </a:solidFill>
                <a:effectLst/>
                <a:uLnTx/>
                <a:uFillTx/>
              </a:rPr>
              <a:t>上上签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3637F8"/>
                </a:solidFill>
                <a:effectLst/>
                <a:uLnTx/>
                <a:uFillTx/>
              </a:rPr>
              <a:t>/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637F8"/>
                </a:solidFill>
                <a:effectLst/>
                <a:uLnTx/>
                <a:uFillTx/>
              </a:rPr>
              <a:t>师傅通确认收货，签署合同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3637F8"/>
              </a:solidFill>
              <a:effectLst/>
              <a:uLnTx/>
              <a:uFillTx/>
            </a:endParaRPr>
          </a:p>
          <a:p>
            <a:pPr marL="342900" marR="0" lvl="0" indent="-342900" algn="l" defTabSz="5454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顶通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TMS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司机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637F8"/>
                </a:solidFill>
                <a:effectLst/>
                <a:uLnTx/>
                <a:uFillTx/>
              </a:rPr>
              <a:t>确认客户签署，车队盖章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3637F8"/>
              </a:solidFill>
              <a:effectLst/>
              <a:uLnTx/>
              <a:uFillTx/>
            </a:endParaRPr>
          </a:p>
          <a:p>
            <a:pPr marL="342900" marR="0" lvl="0" indent="-342900" algn="l" defTabSz="5454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顶益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637F8"/>
                </a:solidFill>
                <a:effectLst/>
                <a:uLnTx/>
                <a:uFillTx/>
              </a:rPr>
              <a:t>静默盖章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标题 1"/>
          <p:cNvSpPr txBox="1">
            <a:spLocks/>
          </p:cNvSpPr>
          <p:nvPr/>
        </p:nvSpPr>
        <p:spPr>
          <a:xfrm>
            <a:off x="594822" y="748856"/>
            <a:ext cx="6391732" cy="674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1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绿通电子回单流程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8348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工厂</a:t>
            </a:r>
            <a:r>
              <a:rPr lang="en-US" altLang="zh-CN" dirty="0"/>
              <a:t>-</a:t>
            </a:r>
            <a:r>
              <a:rPr lang="zh-CN" altLang="en-US" dirty="0"/>
              <a:t>顶通调拨电子回单流程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671" y="53"/>
            <a:ext cx="4812532" cy="6766258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>
          <a:xfrm>
            <a:off x="555139" y="1046977"/>
            <a:ext cx="4736486" cy="5020396"/>
          </a:xfrm>
          <a:prstGeom prst="rect">
            <a:avLst/>
          </a:prstGeom>
        </p:spPr>
        <p:txBody>
          <a:bodyPr vert="horz" lIns="96770" tIns="48385" rIns="96770" bIns="48385" rtlCol="0">
            <a:noAutofit/>
          </a:bodyPr>
          <a:lstStyle>
            <a:lvl1pPr marL="0" indent="0" algn="l" defTabSz="545465" rtl="0" eaLnBrk="1" latinLnBrk="0" hangingPunct="1">
              <a:spcBef>
                <a:spcPct val="200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886460" indent="-340995" algn="l" defTabSz="54546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334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36398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865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91008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385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455545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385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300101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711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92575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3804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defRPr/>
            </a:pPr>
            <a:r>
              <a:rPr lang="zh-CN" altLang="en-US" sz="1905" b="1" dirty="0">
                <a:solidFill>
                  <a:prstClr val="black"/>
                </a:solidFill>
              </a:rPr>
              <a:t>关键作业流程</a:t>
            </a:r>
            <a:r>
              <a:rPr lang="zh-CN" altLang="en-US" sz="1905" dirty="0">
                <a:solidFill>
                  <a:prstClr val="black"/>
                </a:solidFill>
              </a:rPr>
              <a:t>：</a:t>
            </a:r>
            <a:endParaRPr lang="en-US" altLang="zh-CN" sz="1905" dirty="0">
              <a:solidFill>
                <a:prstClr val="black"/>
              </a:solidFill>
            </a:endParaRPr>
          </a:p>
          <a:p>
            <a:pPr marL="362891" indent="-362891"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Font typeface="+mj-lt"/>
              <a:buAutoNum type="arabicPeriod"/>
              <a:defRPr/>
            </a:pPr>
            <a:r>
              <a:rPr lang="zh-CN" altLang="en-US" sz="1905" dirty="0">
                <a:solidFill>
                  <a:prstClr val="black"/>
                </a:solidFill>
              </a:rPr>
              <a:t>交货单</a:t>
            </a:r>
            <a:r>
              <a:rPr lang="zh-CN" altLang="en-US" sz="1905" dirty="0">
                <a:solidFill>
                  <a:srgbClr val="3637F8"/>
                </a:solidFill>
              </a:rPr>
              <a:t>过帐或出厂时间大于</a:t>
            </a:r>
            <a:r>
              <a:rPr lang="en-US" altLang="zh-CN" sz="1905" dirty="0">
                <a:solidFill>
                  <a:srgbClr val="3637F8"/>
                </a:solidFill>
              </a:rPr>
              <a:t>2</a:t>
            </a:r>
            <a:r>
              <a:rPr lang="zh-CN" altLang="en-US" sz="1905" dirty="0">
                <a:solidFill>
                  <a:srgbClr val="3637F8"/>
                </a:solidFill>
              </a:rPr>
              <a:t>小时小于</a:t>
            </a:r>
            <a:r>
              <a:rPr lang="en-US" altLang="zh-CN" sz="1905" dirty="0">
                <a:solidFill>
                  <a:srgbClr val="3637F8"/>
                </a:solidFill>
              </a:rPr>
              <a:t>24</a:t>
            </a:r>
            <a:r>
              <a:rPr lang="zh-CN" altLang="en-US" sz="1905" dirty="0">
                <a:solidFill>
                  <a:srgbClr val="3637F8"/>
                </a:solidFill>
              </a:rPr>
              <a:t>小时</a:t>
            </a:r>
            <a:r>
              <a:rPr lang="zh-CN" altLang="en-US" sz="1905" dirty="0">
                <a:solidFill>
                  <a:prstClr val="black"/>
                </a:solidFill>
              </a:rPr>
              <a:t>，</a:t>
            </a:r>
            <a:r>
              <a:rPr lang="en-US" altLang="zh-CN" sz="1905" dirty="0">
                <a:solidFill>
                  <a:prstClr val="black"/>
                </a:solidFill>
              </a:rPr>
              <a:t>SAP</a:t>
            </a:r>
            <a:r>
              <a:rPr lang="zh-CN" altLang="en-US" sz="1905" dirty="0">
                <a:solidFill>
                  <a:prstClr val="black"/>
                </a:solidFill>
              </a:rPr>
              <a:t>自动发送交货单，生成电子合同；</a:t>
            </a:r>
            <a:endParaRPr lang="en-US" altLang="zh-CN" sz="1905" dirty="0">
              <a:solidFill>
                <a:prstClr val="black"/>
              </a:solidFill>
            </a:endParaRPr>
          </a:p>
          <a:p>
            <a:pPr marL="362891" indent="-362891"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Font typeface="+mj-lt"/>
              <a:buAutoNum type="arabicPeriod"/>
              <a:defRPr/>
            </a:pPr>
            <a:r>
              <a:rPr lang="zh-CN" altLang="en-US" sz="1905" dirty="0">
                <a:solidFill>
                  <a:prstClr val="black"/>
                </a:solidFill>
              </a:rPr>
              <a:t>顶通</a:t>
            </a:r>
            <a:r>
              <a:rPr lang="en-US" altLang="zh-CN" sz="1905" dirty="0">
                <a:solidFill>
                  <a:prstClr val="black"/>
                </a:solidFill>
              </a:rPr>
              <a:t>TMS</a:t>
            </a:r>
            <a:r>
              <a:rPr lang="zh-CN" altLang="en-US" sz="1905" dirty="0">
                <a:solidFill>
                  <a:prstClr val="black"/>
                </a:solidFill>
              </a:rPr>
              <a:t>或工厂</a:t>
            </a:r>
            <a:r>
              <a:rPr lang="en-US" altLang="zh-CN" sz="1905" dirty="0">
                <a:solidFill>
                  <a:prstClr val="black"/>
                </a:solidFill>
              </a:rPr>
              <a:t>TMS</a:t>
            </a:r>
            <a:r>
              <a:rPr lang="zh-CN" altLang="en-US" sz="1905" dirty="0">
                <a:solidFill>
                  <a:prstClr val="black"/>
                </a:solidFill>
              </a:rPr>
              <a:t>获取电子合同；</a:t>
            </a:r>
            <a:endParaRPr lang="en-US" altLang="zh-CN" sz="1905" dirty="0">
              <a:solidFill>
                <a:prstClr val="black"/>
              </a:solidFill>
            </a:endParaRPr>
          </a:p>
          <a:p>
            <a:pPr marL="362891" indent="-362891"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Font typeface="+mj-lt"/>
              <a:buAutoNum type="arabicPeriod"/>
              <a:defRPr/>
            </a:pPr>
            <a:r>
              <a:rPr lang="zh-CN" altLang="en-US" sz="1905" dirty="0">
                <a:solidFill>
                  <a:prstClr val="black"/>
                </a:solidFill>
              </a:rPr>
              <a:t>顶通</a:t>
            </a:r>
            <a:r>
              <a:rPr lang="en-US" altLang="zh-CN" sz="1905" dirty="0">
                <a:solidFill>
                  <a:prstClr val="black"/>
                </a:solidFill>
              </a:rPr>
              <a:t>WMS</a:t>
            </a:r>
            <a:r>
              <a:rPr lang="zh-CN" altLang="en-US" sz="1905" dirty="0">
                <a:solidFill>
                  <a:prstClr val="black"/>
                </a:solidFill>
              </a:rPr>
              <a:t>现场收货确认节点（</a:t>
            </a:r>
            <a:r>
              <a:rPr lang="zh-CN" altLang="en-US" sz="1905" dirty="0">
                <a:solidFill>
                  <a:srgbClr val="3637F8"/>
                </a:solidFill>
              </a:rPr>
              <a:t>现场清点贴标完成时</a:t>
            </a:r>
            <a:r>
              <a:rPr lang="zh-CN" altLang="en-US" sz="1905" dirty="0">
                <a:solidFill>
                  <a:prstClr val="black"/>
                </a:solidFill>
              </a:rPr>
              <a:t>），</a:t>
            </a:r>
            <a:r>
              <a:rPr lang="en-US" altLang="zh-CN" sz="1905" dirty="0">
                <a:solidFill>
                  <a:prstClr val="black"/>
                </a:solidFill>
              </a:rPr>
              <a:t>WMS</a:t>
            </a:r>
            <a:r>
              <a:rPr lang="zh-CN" altLang="en-US" sz="1905" dirty="0">
                <a:solidFill>
                  <a:prstClr val="black"/>
                </a:solidFill>
              </a:rPr>
              <a:t>根据收货数量，</a:t>
            </a:r>
            <a:r>
              <a:rPr lang="zh-CN" altLang="en-US" sz="1905" dirty="0">
                <a:solidFill>
                  <a:srgbClr val="3637F8"/>
                </a:solidFill>
              </a:rPr>
              <a:t>自动签署</a:t>
            </a:r>
            <a:r>
              <a:rPr lang="zh-CN" altLang="en-US" sz="1905" dirty="0">
                <a:solidFill>
                  <a:prstClr val="black"/>
                </a:solidFill>
              </a:rPr>
              <a:t>合同；</a:t>
            </a:r>
            <a:endParaRPr lang="en-US" altLang="zh-CN" sz="1905" dirty="0">
              <a:solidFill>
                <a:prstClr val="black"/>
              </a:solidFill>
            </a:endParaRPr>
          </a:p>
          <a:p>
            <a:pPr marL="362891" indent="-362891"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Font typeface="+mj-lt"/>
              <a:buAutoNum type="arabicPeriod"/>
              <a:defRPr/>
            </a:pPr>
            <a:r>
              <a:rPr lang="zh-CN" altLang="en-US" sz="1905" dirty="0">
                <a:solidFill>
                  <a:prstClr val="black"/>
                </a:solidFill>
              </a:rPr>
              <a:t>顶通</a:t>
            </a:r>
            <a:r>
              <a:rPr lang="en-US" altLang="zh-CN" sz="1905" dirty="0">
                <a:solidFill>
                  <a:prstClr val="black"/>
                </a:solidFill>
              </a:rPr>
              <a:t>TMS</a:t>
            </a:r>
            <a:r>
              <a:rPr lang="zh-CN" altLang="en-US" sz="1905" dirty="0">
                <a:solidFill>
                  <a:prstClr val="black"/>
                </a:solidFill>
              </a:rPr>
              <a:t>或工厂</a:t>
            </a:r>
            <a:r>
              <a:rPr lang="en-US" altLang="zh-CN" sz="1905" dirty="0">
                <a:solidFill>
                  <a:prstClr val="black"/>
                </a:solidFill>
              </a:rPr>
              <a:t>TMS</a:t>
            </a:r>
            <a:r>
              <a:rPr lang="zh-CN" altLang="en-US" sz="1905" dirty="0">
                <a:solidFill>
                  <a:prstClr val="black"/>
                </a:solidFill>
              </a:rPr>
              <a:t>司机</a:t>
            </a:r>
            <a:r>
              <a:rPr lang="zh-CN" altLang="en-US" sz="1905" dirty="0">
                <a:solidFill>
                  <a:srgbClr val="3637F8"/>
                </a:solidFill>
              </a:rPr>
              <a:t>确认</a:t>
            </a:r>
            <a:r>
              <a:rPr lang="en-US" altLang="zh-CN" sz="1905" dirty="0">
                <a:solidFill>
                  <a:srgbClr val="3637F8"/>
                </a:solidFill>
              </a:rPr>
              <a:t>WMS</a:t>
            </a:r>
            <a:r>
              <a:rPr lang="zh-CN" altLang="en-US" sz="1905" dirty="0">
                <a:solidFill>
                  <a:srgbClr val="3637F8"/>
                </a:solidFill>
              </a:rPr>
              <a:t>签署，车队盖章</a:t>
            </a:r>
            <a:r>
              <a:rPr lang="zh-CN" altLang="en-US" sz="1905" dirty="0">
                <a:solidFill>
                  <a:prstClr val="black"/>
                </a:solidFill>
              </a:rPr>
              <a:t>；</a:t>
            </a:r>
            <a:endParaRPr lang="en-US" altLang="zh-CN" sz="1905" dirty="0">
              <a:solidFill>
                <a:prstClr val="black"/>
              </a:solidFill>
            </a:endParaRPr>
          </a:p>
          <a:p>
            <a:pPr marL="362891" indent="-362891"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Font typeface="+mj-lt"/>
              <a:buAutoNum type="arabicPeriod"/>
              <a:defRPr/>
            </a:pPr>
            <a:r>
              <a:rPr lang="zh-CN" altLang="en-US" sz="1905" dirty="0">
                <a:solidFill>
                  <a:prstClr val="black"/>
                </a:solidFill>
              </a:rPr>
              <a:t>顶益</a:t>
            </a:r>
            <a:r>
              <a:rPr lang="zh-CN" altLang="en-US" sz="1905" dirty="0">
                <a:solidFill>
                  <a:srgbClr val="3637F8"/>
                </a:solidFill>
              </a:rPr>
              <a:t>静默盖章</a:t>
            </a:r>
            <a:r>
              <a:rPr lang="zh-CN" altLang="en-US" sz="1905" dirty="0">
                <a:solidFill>
                  <a:prstClr val="black"/>
                </a:solidFill>
              </a:rPr>
              <a:t>；</a:t>
            </a:r>
            <a:endParaRPr lang="en-US" altLang="zh-CN" sz="1905" dirty="0">
              <a:solidFill>
                <a:prstClr val="black"/>
              </a:solidFill>
            </a:endParaRPr>
          </a:p>
          <a:p>
            <a:pPr marL="362891" indent="-362891"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Font typeface="+mj-lt"/>
              <a:buAutoNum type="arabicPeriod"/>
              <a:defRPr/>
            </a:pPr>
            <a:endParaRPr lang="en-US" altLang="zh-CN" sz="190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468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顶通先款后货电子回单流程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074" y="105121"/>
            <a:ext cx="4915296" cy="6751809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>
          <a:xfrm>
            <a:off x="562818" y="1000897"/>
            <a:ext cx="5020652" cy="5120238"/>
          </a:xfrm>
          <a:prstGeom prst="rect">
            <a:avLst/>
          </a:prstGeom>
        </p:spPr>
        <p:txBody>
          <a:bodyPr vert="horz" lIns="96770" tIns="48385" rIns="96770" bIns="48385" rtlCol="0">
            <a:noAutofit/>
          </a:bodyPr>
          <a:lstStyle>
            <a:lvl1pPr marL="0" indent="0" algn="l" defTabSz="545465" rtl="0" eaLnBrk="1" latinLnBrk="0" hangingPunct="1">
              <a:spcBef>
                <a:spcPct val="200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886460" indent="-340995" algn="l" defTabSz="54546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334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36398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865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91008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385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455545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385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300101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711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92575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3804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defRPr/>
            </a:pPr>
            <a:r>
              <a:rPr lang="zh-CN" altLang="en-US" sz="1905" b="1" dirty="0">
                <a:solidFill>
                  <a:prstClr val="black"/>
                </a:solidFill>
              </a:rPr>
              <a:t>关键作业流程</a:t>
            </a:r>
            <a:r>
              <a:rPr lang="zh-CN" altLang="en-US" sz="1905" dirty="0">
                <a:solidFill>
                  <a:prstClr val="black"/>
                </a:solidFill>
              </a:rPr>
              <a:t>：</a:t>
            </a:r>
            <a:endParaRPr lang="en-US" altLang="zh-CN" sz="1905" dirty="0">
              <a:solidFill>
                <a:prstClr val="black"/>
              </a:solidFill>
            </a:endParaRPr>
          </a:p>
          <a:p>
            <a:pPr marL="362891" indent="-362891"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Font typeface="+mj-lt"/>
              <a:buAutoNum type="arabicPeriod"/>
              <a:defRPr/>
            </a:pPr>
            <a:r>
              <a:rPr lang="zh-CN" altLang="en-US" sz="1905" dirty="0">
                <a:solidFill>
                  <a:prstClr val="black"/>
                </a:solidFill>
              </a:rPr>
              <a:t>顶通</a:t>
            </a:r>
            <a:r>
              <a:rPr lang="en-US" altLang="zh-CN" sz="1905" dirty="0">
                <a:solidFill>
                  <a:prstClr val="black"/>
                </a:solidFill>
              </a:rPr>
              <a:t>TMS</a:t>
            </a:r>
            <a:r>
              <a:rPr lang="zh-CN" altLang="en-US" sz="1905" dirty="0">
                <a:solidFill>
                  <a:prstClr val="black"/>
                </a:solidFill>
              </a:rPr>
              <a:t>送货至</a:t>
            </a:r>
            <a:r>
              <a:rPr lang="zh-CN" altLang="en-US" sz="1905" dirty="0">
                <a:solidFill>
                  <a:srgbClr val="3637F8"/>
                </a:solidFill>
              </a:rPr>
              <a:t>客户触发电子围栏（</a:t>
            </a:r>
            <a:r>
              <a:rPr lang="en-US" altLang="zh-CN" sz="1905" dirty="0">
                <a:solidFill>
                  <a:srgbClr val="3637F8"/>
                </a:solidFill>
              </a:rPr>
              <a:t>450M</a:t>
            </a:r>
            <a:r>
              <a:rPr lang="zh-CN" altLang="en-US" sz="1905" dirty="0">
                <a:solidFill>
                  <a:srgbClr val="3637F8"/>
                </a:solidFill>
              </a:rPr>
              <a:t>），发送电子回单合同；</a:t>
            </a:r>
            <a:endParaRPr lang="en-US" altLang="zh-CN" sz="1905" dirty="0">
              <a:solidFill>
                <a:srgbClr val="3637F8"/>
              </a:solidFill>
            </a:endParaRPr>
          </a:p>
          <a:p>
            <a:pPr marL="362891" indent="-362891"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Font typeface="+mj-lt"/>
              <a:buAutoNum type="arabicPeriod"/>
              <a:defRPr/>
            </a:pPr>
            <a:r>
              <a:rPr lang="zh-CN" altLang="en-US" sz="1905" dirty="0">
                <a:solidFill>
                  <a:prstClr val="black"/>
                </a:solidFill>
              </a:rPr>
              <a:t>顶通</a:t>
            </a:r>
            <a:r>
              <a:rPr lang="zh-CN" altLang="en-US" sz="1905" dirty="0">
                <a:solidFill>
                  <a:srgbClr val="3637F8"/>
                </a:solidFill>
              </a:rPr>
              <a:t>发送发货单明细给师傅通</a:t>
            </a:r>
            <a:r>
              <a:rPr lang="zh-CN" altLang="en-US" sz="1905" dirty="0">
                <a:solidFill>
                  <a:prstClr val="black"/>
                </a:solidFill>
              </a:rPr>
              <a:t>；</a:t>
            </a:r>
            <a:endParaRPr lang="en-US" altLang="zh-CN" sz="1905" dirty="0">
              <a:solidFill>
                <a:prstClr val="black"/>
              </a:solidFill>
            </a:endParaRPr>
          </a:p>
          <a:p>
            <a:pPr marL="362891" indent="-362891"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Font typeface="+mj-lt"/>
              <a:buAutoNum type="arabicPeriod"/>
              <a:defRPr/>
            </a:pPr>
            <a:r>
              <a:rPr lang="zh-CN" altLang="en-US" sz="1905" dirty="0">
                <a:solidFill>
                  <a:prstClr val="black"/>
                </a:solidFill>
              </a:rPr>
              <a:t>客户收到短信，通过</a:t>
            </a:r>
            <a:r>
              <a:rPr lang="zh-CN" altLang="en-US" sz="1905" dirty="0">
                <a:solidFill>
                  <a:srgbClr val="3637F8"/>
                </a:solidFill>
              </a:rPr>
              <a:t>上上签</a:t>
            </a:r>
            <a:r>
              <a:rPr lang="en-US" altLang="zh-CN" sz="1905" dirty="0">
                <a:solidFill>
                  <a:srgbClr val="3637F8"/>
                </a:solidFill>
              </a:rPr>
              <a:t>/</a:t>
            </a:r>
            <a:r>
              <a:rPr lang="zh-CN" altLang="en-US" sz="1905" dirty="0">
                <a:solidFill>
                  <a:srgbClr val="3637F8"/>
                </a:solidFill>
              </a:rPr>
              <a:t>师傅通确认收货，签署合同</a:t>
            </a:r>
            <a:endParaRPr lang="en-US" altLang="zh-CN" sz="1905" dirty="0">
              <a:solidFill>
                <a:srgbClr val="3637F8"/>
              </a:solidFill>
            </a:endParaRPr>
          </a:p>
          <a:p>
            <a:pPr marL="362891" indent="-362891"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Font typeface="+mj-lt"/>
              <a:buAutoNum type="arabicPeriod"/>
              <a:defRPr/>
            </a:pPr>
            <a:r>
              <a:rPr lang="zh-CN" altLang="en-US" sz="1905" dirty="0">
                <a:solidFill>
                  <a:prstClr val="black"/>
                </a:solidFill>
              </a:rPr>
              <a:t>顶通</a:t>
            </a:r>
            <a:r>
              <a:rPr lang="en-US" altLang="zh-CN" sz="1905" dirty="0">
                <a:solidFill>
                  <a:prstClr val="black"/>
                </a:solidFill>
              </a:rPr>
              <a:t>TMS</a:t>
            </a:r>
            <a:r>
              <a:rPr lang="zh-CN" altLang="en-US" sz="1905" dirty="0">
                <a:solidFill>
                  <a:prstClr val="black"/>
                </a:solidFill>
              </a:rPr>
              <a:t>司机</a:t>
            </a:r>
            <a:r>
              <a:rPr lang="zh-CN" altLang="en-US" sz="1905" dirty="0">
                <a:solidFill>
                  <a:srgbClr val="3637F8"/>
                </a:solidFill>
              </a:rPr>
              <a:t>确认客户签署，车队盖章</a:t>
            </a:r>
            <a:endParaRPr lang="en-US" altLang="zh-CN" sz="1905" dirty="0">
              <a:solidFill>
                <a:srgbClr val="3637F8"/>
              </a:solidFill>
            </a:endParaRPr>
          </a:p>
          <a:p>
            <a:pPr marL="362891" indent="-362891"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Font typeface="+mj-lt"/>
              <a:buAutoNum type="arabicPeriod"/>
              <a:defRPr/>
            </a:pPr>
            <a:r>
              <a:rPr lang="zh-CN" altLang="en-US" sz="1905" dirty="0">
                <a:solidFill>
                  <a:prstClr val="black"/>
                </a:solidFill>
              </a:rPr>
              <a:t>顶通（五家法人公司）完成签署。</a:t>
            </a:r>
            <a:endParaRPr lang="en-US" altLang="zh-CN" sz="1905" dirty="0">
              <a:solidFill>
                <a:prstClr val="black"/>
              </a:solidFill>
            </a:endParaRPr>
          </a:p>
          <a:p>
            <a:pPr marL="362891" indent="-362891"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Font typeface="+mj-lt"/>
              <a:buAutoNum type="arabicPeriod"/>
              <a:defRPr/>
            </a:pPr>
            <a:r>
              <a:rPr lang="zh-CN" altLang="en-US" sz="1905" dirty="0">
                <a:solidFill>
                  <a:prstClr val="black"/>
                </a:solidFill>
              </a:rPr>
              <a:t>顶通发送</a:t>
            </a:r>
            <a:r>
              <a:rPr lang="zh-CN" altLang="en-US" sz="1905" dirty="0">
                <a:solidFill>
                  <a:srgbClr val="3637F8"/>
                </a:solidFill>
              </a:rPr>
              <a:t>签收明细给师傅通</a:t>
            </a:r>
            <a:r>
              <a:rPr lang="zh-CN" altLang="en-US" sz="1905" dirty="0">
                <a:solidFill>
                  <a:prstClr val="black"/>
                </a:solidFill>
              </a:rPr>
              <a:t>。</a:t>
            </a:r>
            <a:endParaRPr lang="en-US" altLang="zh-CN" sz="190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805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顶通现场收款流程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470" y="56586"/>
            <a:ext cx="4700570" cy="6636371"/>
          </a:xfrm>
          <a:prstGeom prst="rect">
            <a:avLst/>
          </a:prstGeom>
        </p:spPr>
      </p:pic>
      <p:sp>
        <p:nvSpPr>
          <p:cNvPr id="6" name="内容占位符 2"/>
          <p:cNvSpPr txBox="1"/>
          <p:nvPr/>
        </p:nvSpPr>
        <p:spPr>
          <a:xfrm>
            <a:off x="562818" y="1000897"/>
            <a:ext cx="5020652" cy="5120238"/>
          </a:xfrm>
          <a:prstGeom prst="rect">
            <a:avLst/>
          </a:prstGeom>
        </p:spPr>
        <p:txBody>
          <a:bodyPr vert="horz" lIns="96770" tIns="48385" rIns="96770" bIns="48385" rtlCol="0">
            <a:noAutofit/>
          </a:bodyPr>
          <a:lstStyle>
            <a:lvl1pPr marL="0" indent="0" algn="l" defTabSz="545465" rtl="0" eaLnBrk="1" latinLnBrk="0" hangingPunct="1">
              <a:spcBef>
                <a:spcPct val="200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886460" indent="-340995" algn="l" defTabSz="54546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334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36398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865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91008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385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455545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385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300101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711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92575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38040" indent="-273050" algn="l" defTabSz="545465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defRPr/>
            </a:pPr>
            <a:r>
              <a:rPr lang="zh-CN" altLang="en-US" sz="1905" b="1" dirty="0">
                <a:solidFill>
                  <a:prstClr val="black"/>
                </a:solidFill>
              </a:rPr>
              <a:t>关键作业流程</a:t>
            </a:r>
            <a:r>
              <a:rPr lang="zh-CN" altLang="en-US" sz="1905" dirty="0">
                <a:solidFill>
                  <a:prstClr val="black"/>
                </a:solidFill>
              </a:rPr>
              <a:t>：</a:t>
            </a:r>
            <a:endParaRPr lang="en-US" altLang="zh-CN" sz="1905" dirty="0">
              <a:solidFill>
                <a:prstClr val="black"/>
              </a:solidFill>
            </a:endParaRPr>
          </a:p>
          <a:p>
            <a:pPr marL="362891" indent="-362891"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Font typeface="+mj-lt"/>
              <a:buAutoNum type="arabicPeriod"/>
              <a:defRPr/>
            </a:pPr>
            <a:r>
              <a:rPr lang="zh-CN" altLang="en-US" sz="1905" dirty="0">
                <a:solidFill>
                  <a:prstClr val="black"/>
                </a:solidFill>
              </a:rPr>
              <a:t>顶通</a:t>
            </a:r>
            <a:r>
              <a:rPr lang="en-US" altLang="zh-CN" sz="1905" dirty="0">
                <a:solidFill>
                  <a:prstClr val="black"/>
                </a:solidFill>
              </a:rPr>
              <a:t>TMS</a:t>
            </a:r>
            <a:r>
              <a:rPr lang="zh-CN" altLang="en-US" sz="1905" dirty="0">
                <a:solidFill>
                  <a:prstClr val="black"/>
                </a:solidFill>
              </a:rPr>
              <a:t>送货至</a:t>
            </a:r>
            <a:r>
              <a:rPr lang="zh-CN" altLang="en-US" sz="1905" dirty="0">
                <a:solidFill>
                  <a:srgbClr val="3637F8"/>
                </a:solidFill>
              </a:rPr>
              <a:t>客户触发电子围栏（</a:t>
            </a:r>
            <a:r>
              <a:rPr lang="en-US" altLang="zh-CN" sz="1905" dirty="0">
                <a:solidFill>
                  <a:srgbClr val="3637F8"/>
                </a:solidFill>
              </a:rPr>
              <a:t>450M</a:t>
            </a:r>
            <a:r>
              <a:rPr lang="zh-CN" altLang="en-US" sz="1905" dirty="0">
                <a:solidFill>
                  <a:srgbClr val="3637F8"/>
                </a:solidFill>
              </a:rPr>
              <a:t>），发送电子回单合同；</a:t>
            </a:r>
            <a:endParaRPr lang="en-US" altLang="zh-CN" sz="1905" dirty="0">
              <a:solidFill>
                <a:srgbClr val="3637F8"/>
              </a:solidFill>
            </a:endParaRPr>
          </a:p>
          <a:p>
            <a:pPr marL="362891" indent="-362891"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Font typeface="+mj-lt"/>
              <a:buAutoNum type="arabicPeriod"/>
              <a:defRPr/>
            </a:pPr>
            <a:r>
              <a:rPr lang="zh-CN" altLang="en-US" sz="1905" dirty="0">
                <a:solidFill>
                  <a:prstClr val="black"/>
                </a:solidFill>
              </a:rPr>
              <a:t>司机打开善付通二维码，客户核对收货，并扫码支付；</a:t>
            </a:r>
            <a:endParaRPr lang="en-US" altLang="zh-CN" sz="1905" dirty="0">
              <a:solidFill>
                <a:prstClr val="black"/>
              </a:solidFill>
            </a:endParaRPr>
          </a:p>
          <a:p>
            <a:pPr marL="362891" indent="-362891"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Font typeface="+mj-lt"/>
              <a:buAutoNum type="arabicPeriod"/>
              <a:defRPr/>
            </a:pPr>
            <a:r>
              <a:rPr lang="zh-CN" altLang="en-US" sz="1905" dirty="0">
                <a:solidFill>
                  <a:prstClr val="black"/>
                </a:solidFill>
              </a:rPr>
              <a:t>顶通</a:t>
            </a:r>
            <a:r>
              <a:rPr lang="en-US" altLang="zh-CN" sz="1905" dirty="0">
                <a:solidFill>
                  <a:prstClr val="black"/>
                </a:solidFill>
              </a:rPr>
              <a:t>TMS</a:t>
            </a:r>
            <a:r>
              <a:rPr lang="zh-CN" altLang="en-US" sz="1905" dirty="0">
                <a:solidFill>
                  <a:prstClr val="black"/>
                </a:solidFill>
              </a:rPr>
              <a:t>收到建行善付通收款通知，盖收款章“</a:t>
            </a:r>
            <a:r>
              <a:rPr lang="zh-CN" altLang="en-US" sz="1905" dirty="0">
                <a:solidFill>
                  <a:srgbClr val="3637F8"/>
                </a:solidFill>
              </a:rPr>
              <a:t>客户已收货，已付款</a:t>
            </a:r>
            <a:r>
              <a:rPr lang="zh-CN" altLang="en-US" sz="1905" dirty="0">
                <a:solidFill>
                  <a:prstClr val="black"/>
                </a:solidFill>
              </a:rPr>
              <a:t>”；</a:t>
            </a:r>
            <a:endParaRPr lang="en-US" altLang="zh-CN" sz="1905" dirty="0">
              <a:solidFill>
                <a:prstClr val="black"/>
              </a:solidFill>
            </a:endParaRPr>
          </a:p>
          <a:p>
            <a:pPr marL="362891" indent="-362891" defTabSz="577266">
              <a:lnSpc>
                <a:spcPct val="150000"/>
              </a:lnSpc>
              <a:spcBef>
                <a:spcPts val="0"/>
              </a:spcBef>
              <a:spcAft>
                <a:spcPts val="635"/>
              </a:spcAft>
              <a:buFont typeface="+mj-lt"/>
              <a:buAutoNum type="arabicPeriod"/>
              <a:defRPr/>
            </a:pPr>
            <a:r>
              <a:rPr lang="zh-CN" altLang="en-US" sz="1905" dirty="0">
                <a:solidFill>
                  <a:prstClr val="black"/>
                </a:solidFill>
              </a:rPr>
              <a:t>顶通（五家法人公司）完成签署。</a:t>
            </a:r>
            <a:endParaRPr lang="en-US" altLang="zh-CN" sz="190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51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顶通</a:t>
            </a:r>
            <a:r>
              <a:rPr lang="en-US" altLang="zh-CN" dirty="0"/>
              <a:t>TMS</a:t>
            </a:r>
            <a:r>
              <a:rPr lang="zh-CN" altLang="en-US" dirty="0"/>
              <a:t>操作流程说明</a:t>
            </a:r>
          </a:p>
        </p:txBody>
      </p:sp>
      <p:sp>
        <p:nvSpPr>
          <p:cNvPr id="4" name="矩形 3"/>
          <p:cNvSpPr/>
          <p:nvPr/>
        </p:nvSpPr>
        <p:spPr>
          <a:xfrm>
            <a:off x="858912" y="986443"/>
            <a:ext cx="9862578" cy="5177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777777"/>
              </a:buClr>
              <a:buSzPts val="950"/>
              <a:tabLst>
                <a:tab pos="153893" algn="l"/>
              </a:tabLst>
            </a:pPr>
            <a:r>
              <a:rPr lang="en-US" altLang="zh-CN" sz="1482" spc="-1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  </a:t>
            </a:r>
            <a:r>
              <a:rPr lang="zh-CN" altLang="zh-CN" sz="1482" b="1" spc="-1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到达配送点后会触发</a:t>
            </a:r>
            <a:endParaRPr lang="zh-CN" altLang="zh-CN" sz="1482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59383" marR="2241860" indent="-302409">
              <a:lnSpc>
                <a:spcPct val="150000"/>
              </a:lnSpc>
              <a:spcBef>
                <a:spcPts val="291"/>
              </a:spcBef>
              <a:buFont typeface="Wingdings" panose="05000000000000000000" pitchFamily="2" charset="2"/>
              <a:buChar char="l"/>
            </a:pPr>
            <a:r>
              <a:rPr lang="zh-CN" altLang="zh-CN" sz="1482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自提且非调拨单 发送审批合同</a:t>
            </a:r>
            <a:endParaRPr lang="en-US" altLang="zh-CN" sz="1482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59383" marR="2241860" indent="-302409">
              <a:lnSpc>
                <a:spcPct val="150000"/>
              </a:lnSpc>
              <a:spcBef>
                <a:spcPts val="291"/>
              </a:spcBef>
              <a:buFont typeface="Wingdings" panose="05000000000000000000" pitchFamily="2" charset="2"/>
              <a:buChar char="l"/>
            </a:pPr>
            <a:r>
              <a:rPr lang="zh-CN" altLang="zh-CN" sz="1482" spc="-2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非自提单</a:t>
            </a:r>
            <a:endParaRPr lang="zh-CN" altLang="zh-CN" sz="1482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545647" lvl="1" indent="-302409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zh-CN" sz="1482" spc="-1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发送合同信息</a:t>
            </a:r>
            <a:endParaRPr lang="zh-CN" altLang="zh-CN" sz="1482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545647" lvl="1" indent="-302409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zh-CN" sz="1482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向师傅通发送订单信息</a:t>
            </a:r>
            <a:endParaRPr lang="zh-CN" altLang="zh-CN" sz="1482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777777"/>
              </a:buClr>
              <a:buSzPts val="950"/>
              <a:tabLst>
                <a:tab pos="153893" algn="l"/>
              </a:tabLst>
            </a:pPr>
            <a:r>
              <a:rPr lang="en-US" altLang="zh-CN" sz="1482" spc="-1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   </a:t>
            </a:r>
            <a:r>
              <a:rPr lang="zh-CN" altLang="zh-CN" sz="1482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客户签收（客户审核合同</a:t>
            </a:r>
            <a:r>
              <a:rPr lang="zh-CN" altLang="zh-CN" sz="1482" b="1" spc="-53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zh-CN" sz="1482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59383" indent="-302409">
              <a:lnSpc>
                <a:spcPct val="150000"/>
              </a:lnSpc>
              <a:spcBef>
                <a:spcPts val="291"/>
              </a:spcBef>
              <a:buFont typeface="Wingdings" panose="05000000000000000000" pitchFamily="2" charset="2"/>
              <a:buChar char="l"/>
            </a:pPr>
            <a:r>
              <a:rPr lang="zh-CN" altLang="zh-CN" sz="1482" spc="-16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差异签收</a:t>
            </a:r>
            <a:endParaRPr lang="en-US" altLang="zh-CN" sz="1482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27093" lvl="2" indent="-302409">
              <a:lnSpc>
                <a:spcPct val="150000"/>
              </a:lnSpc>
              <a:spcBef>
                <a:spcPts val="291"/>
              </a:spcBef>
              <a:buFont typeface="Wingdings" panose="05000000000000000000" pitchFamily="2" charset="2"/>
              <a:buChar char="n"/>
            </a:pPr>
            <a:r>
              <a:rPr lang="zh-CN" altLang="zh-CN" sz="1482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客户差异签收后，司机端</a:t>
            </a:r>
            <a:r>
              <a:rPr lang="en-US" altLang="zh-CN" sz="1482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sz="1482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en-US" altLang="zh-CN" sz="1482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WEB</a:t>
            </a:r>
            <a:r>
              <a:rPr lang="zh-CN" altLang="zh-CN" sz="1482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端（订单追踪）</a:t>
            </a:r>
            <a:r>
              <a:rPr lang="zh-CN" altLang="zh-CN" sz="1482" spc="-2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可审核合同</a:t>
            </a:r>
            <a:endParaRPr lang="en-US" altLang="zh-CN" sz="1482" spc="-2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59383" marR="11424" indent="-302409">
              <a:lnSpc>
                <a:spcPct val="150000"/>
              </a:lnSpc>
              <a:spcBef>
                <a:spcPts val="423"/>
              </a:spcBef>
              <a:buFont typeface="Wingdings" panose="05000000000000000000" pitchFamily="2" charset="2"/>
              <a:buChar char="l"/>
            </a:pPr>
            <a:r>
              <a:rPr lang="zh-CN" altLang="zh-CN" sz="1482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非差异签收</a:t>
            </a:r>
            <a:endParaRPr lang="en-US" altLang="zh-CN" sz="1482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27093" marR="11424" lvl="2" indent="-302409">
              <a:lnSpc>
                <a:spcPct val="150000"/>
              </a:lnSpc>
              <a:spcBef>
                <a:spcPts val="423"/>
              </a:spcBef>
              <a:buFont typeface="Wingdings" panose="05000000000000000000" pitchFamily="2" charset="2"/>
              <a:buChar char="n"/>
            </a:pPr>
            <a:r>
              <a:rPr lang="zh-CN" altLang="zh-CN" sz="1482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司机</a:t>
            </a:r>
            <a:r>
              <a:rPr lang="en-US" altLang="zh-CN" sz="1482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sz="1482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订单签收后触发签署合同操作</a:t>
            </a:r>
            <a:endParaRPr lang="zh-CN" altLang="zh-CN" sz="1482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777777"/>
              </a:buClr>
              <a:buSzPts val="950"/>
              <a:tabLst>
                <a:tab pos="153893" algn="l"/>
              </a:tabLst>
            </a:pPr>
            <a:r>
              <a:rPr lang="en-US" altLang="zh-CN" sz="1482" spc="-16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   </a:t>
            </a:r>
            <a:r>
              <a:rPr lang="zh-CN" altLang="zh-CN" sz="1482" b="1" spc="-16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审核合同</a:t>
            </a:r>
            <a:endParaRPr lang="zh-CN" altLang="zh-CN" sz="1482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59383" indent="-302409">
              <a:lnSpc>
                <a:spcPct val="150000"/>
              </a:lnSpc>
              <a:spcBef>
                <a:spcPts val="291"/>
              </a:spcBef>
              <a:buFont typeface="Wingdings" panose="05000000000000000000" pitchFamily="2" charset="2"/>
              <a:buChar char="l"/>
            </a:pPr>
            <a:r>
              <a:rPr lang="zh-CN" altLang="zh-CN" sz="1482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同意：同意客户的差异明细，进行签署合同操作</a:t>
            </a:r>
            <a:endParaRPr lang="zh-CN" altLang="zh-CN" sz="1482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59383" indent="-302409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1482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驳回：不同意客户的差异明细，驳回给客户，再次让客户审核合同</a:t>
            </a:r>
            <a:endParaRPr lang="zh-CN" altLang="zh-CN" sz="1482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777777"/>
              </a:buClr>
              <a:buSzPts val="950"/>
              <a:tabLst>
                <a:tab pos="153893" algn="l"/>
              </a:tabLst>
            </a:pPr>
            <a:r>
              <a:rPr lang="en-US" altLang="zh-CN" sz="1482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   </a:t>
            </a:r>
            <a:r>
              <a:rPr lang="zh-CN" altLang="en-US" sz="1482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特约批客户</a:t>
            </a:r>
            <a:r>
              <a:rPr lang="zh-CN" altLang="en-US" sz="1482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（先款后货从顶通工厂出货）</a:t>
            </a:r>
            <a:r>
              <a:rPr lang="zh-CN" altLang="zh-CN" sz="1482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合同签署后会向师傅通发送签收信息</a:t>
            </a:r>
            <a:endParaRPr lang="zh-CN" altLang="zh-CN" sz="1482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6764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711" y="4277895"/>
            <a:ext cx="9704615" cy="22028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顶通</a:t>
            </a:r>
            <a:r>
              <a:rPr lang="en-US" altLang="zh-CN" dirty="0"/>
              <a:t>TMS</a:t>
            </a:r>
            <a:r>
              <a:rPr lang="zh-CN" altLang="en-US" dirty="0"/>
              <a:t>操作流程说明</a:t>
            </a:r>
            <a:r>
              <a:rPr lang="en-US" altLang="zh-CN" dirty="0"/>
              <a:t>——WEB</a:t>
            </a:r>
            <a:r>
              <a:rPr lang="zh-CN" altLang="en-US" dirty="0"/>
              <a:t>操作</a:t>
            </a:r>
          </a:p>
        </p:txBody>
      </p:sp>
      <p:pic>
        <p:nvPicPr>
          <p:cNvPr id="4" name="Image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807" y="1239334"/>
            <a:ext cx="9962420" cy="31786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33420" y="815229"/>
            <a:ext cx="3200300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05" dirty="0"/>
              <a:t> TMS</a:t>
            </a:r>
            <a:r>
              <a:rPr lang="zh-CN" altLang="en-US" sz="1905" dirty="0"/>
              <a:t>系统自动发送审批合同</a:t>
            </a:r>
          </a:p>
        </p:txBody>
      </p:sp>
      <p:sp>
        <p:nvSpPr>
          <p:cNvPr id="7" name="右箭头 6"/>
          <p:cNvSpPr/>
          <p:nvPr/>
        </p:nvSpPr>
        <p:spPr>
          <a:xfrm>
            <a:off x="152487" y="704975"/>
            <a:ext cx="1160447" cy="64817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5" dirty="0"/>
              <a:t>第一步：</a:t>
            </a:r>
          </a:p>
        </p:txBody>
      </p:sp>
    </p:spTree>
    <p:extLst>
      <p:ext uri="{BB962C8B-B14F-4D97-AF65-F5344CB8AC3E}">
        <p14:creationId xmlns:p14="http://schemas.microsoft.com/office/powerpoint/2010/main" val="334276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顶通</a:t>
            </a:r>
            <a:r>
              <a:rPr lang="en-US" altLang="zh-CN" dirty="0"/>
              <a:t>TMS</a:t>
            </a:r>
            <a:r>
              <a:rPr lang="zh-CN" altLang="en-US" dirty="0"/>
              <a:t>操作流程说明</a:t>
            </a:r>
            <a:r>
              <a:rPr lang="en-US" altLang="zh-CN" dirty="0"/>
              <a:t>——WEB</a:t>
            </a:r>
            <a:r>
              <a:rPr lang="zh-CN" altLang="en-US" dirty="0"/>
              <a:t>操作</a:t>
            </a:r>
          </a:p>
        </p:txBody>
      </p:sp>
      <p:pic>
        <p:nvPicPr>
          <p:cNvPr id="4" name="Image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86" y="1418643"/>
            <a:ext cx="5976275" cy="441832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33420" y="815229"/>
            <a:ext cx="4637808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05" dirty="0"/>
              <a:t> </a:t>
            </a:r>
            <a:r>
              <a:rPr lang="zh-CN" altLang="en-US" sz="1905" dirty="0"/>
              <a:t>客户签署差异，司机审核确认，签署合同</a:t>
            </a:r>
          </a:p>
        </p:txBody>
      </p:sp>
      <p:sp>
        <p:nvSpPr>
          <p:cNvPr id="6" name="右箭头 5"/>
          <p:cNvSpPr/>
          <p:nvPr/>
        </p:nvSpPr>
        <p:spPr>
          <a:xfrm>
            <a:off x="152487" y="704975"/>
            <a:ext cx="1160447" cy="64817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5" dirty="0"/>
              <a:t>第二步：</a:t>
            </a:r>
          </a:p>
        </p:txBody>
      </p:sp>
      <p:pic>
        <p:nvPicPr>
          <p:cNvPr id="7" name="Image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3558" y="1206090"/>
            <a:ext cx="6071904" cy="465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83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0"/>
          </p:nvPr>
        </p:nvSpPr>
        <p:spPr>
          <a:xfrm>
            <a:off x="3793891" y="1889116"/>
            <a:ext cx="6912209" cy="815975"/>
          </a:xfrm>
        </p:spPr>
        <p:txBody>
          <a:bodyPr>
            <a:noAutofit/>
          </a:bodyPr>
          <a:lstStyle/>
          <a:p>
            <a:r>
              <a:rPr lang="zh-CN" altLang="en-US" dirty="0"/>
              <a:t>账号与登录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1642188" y="2199725"/>
            <a:ext cx="1571793" cy="11493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8000" b="1" spc="300" dirty="0">
                <a:solidFill>
                  <a:schemeClr val="lt1"/>
                </a:solidFill>
                <a:latin typeface="Bahnschrift SemiBold SemiConden" panose="020B0502040204020203" pitchFamily="34" charset="0"/>
                <a:ea typeface="+mj-ea"/>
              </a:rPr>
              <a:t>01</a:t>
            </a:r>
            <a:endParaRPr lang="zh-CN" altLang="en-US" sz="8000" b="1" spc="300" dirty="0">
              <a:solidFill>
                <a:schemeClr val="lt1"/>
              </a:solidFill>
              <a:latin typeface="Bahnschrift SemiBold SemiConden" panose="020B0502040204020203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8682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顶通</a:t>
            </a:r>
            <a:r>
              <a:rPr lang="en-US" altLang="zh-CN" dirty="0"/>
              <a:t>TMS</a:t>
            </a:r>
            <a:r>
              <a:rPr lang="zh-CN" altLang="en-US" dirty="0"/>
              <a:t>操作流程说明</a:t>
            </a:r>
            <a:r>
              <a:rPr lang="en-US" altLang="zh-CN" dirty="0"/>
              <a:t>——WEB</a:t>
            </a:r>
            <a:r>
              <a:rPr lang="zh-CN" altLang="en-US" dirty="0"/>
              <a:t>操作</a:t>
            </a:r>
          </a:p>
        </p:txBody>
      </p:sp>
      <p:pic>
        <p:nvPicPr>
          <p:cNvPr id="4" name="Image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2957" y="1418643"/>
            <a:ext cx="5279301" cy="309269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33420" y="815229"/>
            <a:ext cx="4637808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05" dirty="0"/>
              <a:t> </a:t>
            </a:r>
            <a:r>
              <a:rPr lang="zh-CN" altLang="en-US" sz="1905" dirty="0"/>
              <a:t>客户签署差异，司机审核确认，签署合同</a:t>
            </a:r>
          </a:p>
        </p:txBody>
      </p:sp>
      <p:sp>
        <p:nvSpPr>
          <p:cNvPr id="6" name="右箭头 5"/>
          <p:cNvSpPr/>
          <p:nvPr/>
        </p:nvSpPr>
        <p:spPr>
          <a:xfrm>
            <a:off x="152487" y="704975"/>
            <a:ext cx="1160447" cy="64817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5" dirty="0"/>
              <a:t>第二步：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212" y="1543957"/>
            <a:ext cx="5345769" cy="1944354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7324045" y="3388681"/>
            <a:ext cx="2714962" cy="114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8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对于现场善付通收款，当客户付款完成后，等</a:t>
            </a:r>
            <a:r>
              <a:rPr lang="en-US" altLang="zh-CN" sz="148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8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秒到</a:t>
            </a:r>
            <a:r>
              <a:rPr lang="en-US" altLang="zh-CN" sz="148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48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秒点击</a:t>
            </a:r>
            <a:r>
              <a:rPr lang="en-US" altLang="zh-CN" sz="148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48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签收签署</a:t>
            </a:r>
            <a:r>
              <a:rPr lang="en-US" altLang="zh-CN" sz="148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48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7401785" y="4758863"/>
            <a:ext cx="3228980" cy="114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8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提示</a:t>
            </a:r>
            <a:r>
              <a:rPr lang="en-US" altLang="zh-CN" sz="148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148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因系统需要根据收款记录，调用电子回单生成收款章，需要司机等</a:t>
            </a:r>
            <a:r>
              <a:rPr lang="en-US" altLang="zh-CN" sz="148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8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秒到</a:t>
            </a:r>
            <a:r>
              <a:rPr lang="en-US" altLang="zh-CN" sz="148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48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秒。</a:t>
            </a:r>
          </a:p>
        </p:txBody>
      </p:sp>
    </p:spTree>
    <p:extLst>
      <p:ext uri="{BB962C8B-B14F-4D97-AF65-F5344CB8AC3E}">
        <p14:creationId xmlns:p14="http://schemas.microsoft.com/office/powerpoint/2010/main" val="2630896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顶通</a:t>
            </a:r>
            <a:r>
              <a:rPr lang="en-US" altLang="zh-CN" dirty="0"/>
              <a:t>TMS</a:t>
            </a:r>
            <a:r>
              <a:rPr lang="zh-CN" altLang="en-US" dirty="0"/>
              <a:t>操作流程说明</a:t>
            </a:r>
            <a:r>
              <a:rPr lang="en-US" altLang="zh-CN" dirty="0"/>
              <a:t>——APP</a:t>
            </a:r>
            <a:r>
              <a:rPr lang="zh-CN" altLang="en-US" dirty="0"/>
              <a:t>操作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333420" y="815229"/>
            <a:ext cx="2133918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905" dirty="0"/>
              <a:t>司机查看客户签署</a:t>
            </a:r>
            <a:endParaRPr lang="zh-CN" altLang="zh-CN" sz="1905" dirty="0"/>
          </a:p>
        </p:txBody>
      </p:sp>
      <p:sp>
        <p:nvSpPr>
          <p:cNvPr id="5" name="右箭头 4"/>
          <p:cNvSpPr/>
          <p:nvPr/>
        </p:nvSpPr>
        <p:spPr>
          <a:xfrm>
            <a:off x="152487" y="704975"/>
            <a:ext cx="1160447" cy="64817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5" dirty="0"/>
              <a:t>第一步：</a:t>
            </a:r>
          </a:p>
        </p:txBody>
      </p:sp>
      <p:pic>
        <p:nvPicPr>
          <p:cNvPr id="6" name="Image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8735" y="1353149"/>
            <a:ext cx="2722326" cy="5087812"/>
          </a:xfrm>
          <a:prstGeom prst="rect">
            <a:avLst/>
          </a:prstGeom>
        </p:spPr>
      </p:pic>
      <p:pic>
        <p:nvPicPr>
          <p:cNvPr id="7" name="Image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3427" y="1353148"/>
            <a:ext cx="2722326" cy="5087812"/>
          </a:xfrm>
          <a:prstGeom prst="rect">
            <a:avLst/>
          </a:prstGeom>
        </p:spPr>
      </p:pic>
      <p:pic>
        <p:nvPicPr>
          <p:cNvPr id="8" name="Image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8118" y="1353148"/>
            <a:ext cx="2722326" cy="4278036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2541446" y="4446862"/>
            <a:ext cx="453128" cy="39168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  <p:sp>
        <p:nvSpPr>
          <p:cNvPr id="10" name="圆角矩形 9"/>
          <p:cNvSpPr/>
          <p:nvPr/>
        </p:nvSpPr>
        <p:spPr>
          <a:xfrm>
            <a:off x="34188" y="2926190"/>
            <a:ext cx="1144342" cy="29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90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订单号后签章图标为红色</a:t>
            </a:r>
            <a:r>
              <a:rPr lang="zh-CN" altLang="en-US" sz="190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表示：</a:t>
            </a:r>
            <a:r>
              <a:rPr lang="zh-CN" altLang="zh-CN" sz="190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差异签收订单</a:t>
            </a:r>
            <a:r>
              <a:rPr lang="zh-CN" altLang="en-US" sz="190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90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需要司机处理</a:t>
            </a:r>
            <a:endParaRPr lang="zh-CN" altLang="en-US" sz="190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H="1" flipV="1">
            <a:off x="1221143" y="3897053"/>
            <a:ext cx="1320302" cy="5498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/>
        </p:nvSpPr>
        <p:spPr>
          <a:xfrm>
            <a:off x="10756245" y="2258017"/>
            <a:ext cx="1144342" cy="29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90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点击点单号</a:t>
            </a:r>
            <a:r>
              <a:rPr lang="en-US" altLang="zh-CN" sz="190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90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签章图标</a:t>
            </a:r>
            <a:r>
              <a:rPr lang="en-US" altLang="zh-CN" sz="190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zh-CN" sz="190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或者长按订单列表可查看差异详情</a:t>
            </a:r>
            <a:endParaRPr lang="zh-CN" altLang="en-US" sz="190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675373" y="4381580"/>
            <a:ext cx="453128" cy="39168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6228603" y="4446861"/>
            <a:ext cx="4527642" cy="1958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954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顶通</a:t>
            </a:r>
            <a:r>
              <a:rPr lang="en-US" altLang="zh-CN" dirty="0"/>
              <a:t>TMS</a:t>
            </a:r>
            <a:r>
              <a:rPr lang="zh-CN" altLang="en-US" dirty="0"/>
              <a:t>操作流程说明</a:t>
            </a:r>
            <a:r>
              <a:rPr lang="en-US" altLang="zh-CN" dirty="0"/>
              <a:t>——APP</a:t>
            </a:r>
            <a:r>
              <a:rPr lang="zh-CN" altLang="en-US" dirty="0"/>
              <a:t>操作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333420" y="815229"/>
            <a:ext cx="2133918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905" dirty="0"/>
              <a:t>司机确认客户签署</a:t>
            </a:r>
            <a:endParaRPr lang="zh-CN" altLang="zh-CN" sz="1905" dirty="0"/>
          </a:p>
        </p:txBody>
      </p:sp>
      <p:sp>
        <p:nvSpPr>
          <p:cNvPr id="5" name="右箭头 4"/>
          <p:cNvSpPr/>
          <p:nvPr/>
        </p:nvSpPr>
        <p:spPr>
          <a:xfrm>
            <a:off x="152487" y="704975"/>
            <a:ext cx="1160447" cy="64817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5" dirty="0"/>
              <a:t>第二步：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410516" y="2642025"/>
            <a:ext cx="1144342" cy="29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确认客户差异签署有问题，点击驳回，客户可重新签署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925" y="1601126"/>
            <a:ext cx="2721824" cy="46275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123" y="1566329"/>
            <a:ext cx="2777695" cy="4585525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2225925" y="1792583"/>
            <a:ext cx="453128" cy="39168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  <p:sp>
        <p:nvSpPr>
          <p:cNvPr id="19" name="椭圆 18"/>
          <p:cNvSpPr/>
          <p:nvPr/>
        </p:nvSpPr>
        <p:spPr>
          <a:xfrm>
            <a:off x="8660690" y="1738822"/>
            <a:ext cx="453128" cy="39168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905"/>
          </a:p>
        </p:txBody>
      </p:sp>
      <p:sp>
        <p:nvSpPr>
          <p:cNvPr id="20" name="圆角矩形 19"/>
          <p:cNvSpPr/>
          <p:nvPr/>
        </p:nvSpPr>
        <p:spPr>
          <a:xfrm>
            <a:off x="9634511" y="2327137"/>
            <a:ext cx="1144342" cy="29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确认客户差异签署，点击同意，完成司机签署</a:t>
            </a:r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554858" y="2184271"/>
            <a:ext cx="897630" cy="11412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9113818" y="2130509"/>
            <a:ext cx="520693" cy="9646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386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常见异常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636" y="690914"/>
            <a:ext cx="7625064" cy="616708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80597" y="1219925"/>
            <a:ext cx="48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如图重要信息为客户</a:t>
            </a:r>
            <a:r>
              <a:rPr lang="en-US" altLang="zh-CN" dirty="0"/>
              <a:t>sap</a:t>
            </a:r>
            <a:r>
              <a:rPr lang="zh-CN" altLang="en-US" dirty="0"/>
              <a:t>推送，无法自行维护修改。若有缺失或错误请及时联系客户更新</a:t>
            </a:r>
          </a:p>
        </p:txBody>
      </p:sp>
    </p:spTree>
    <p:extLst>
      <p:ext uri="{BB962C8B-B14F-4D97-AF65-F5344CB8AC3E}">
        <p14:creationId xmlns:p14="http://schemas.microsoft.com/office/powerpoint/2010/main" val="1339363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83FBF13-9863-6EA4-03BA-6D5E84A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F17F06-F2E4-46E6-9E22-8460B6FC480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标题 2">
            <a:extLst>
              <a:ext uri="{FF2B5EF4-FFF2-40B4-BE49-F238E27FC236}">
                <a16:creationId xmlns:a16="http://schemas.microsoft.com/office/drawing/2014/main" id="{BBE80D20-326D-D04A-65DE-1B87D3949361}"/>
              </a:ext>
            </a:extLst>
          </p:cNvPr>
          <p:cNvSpPr txBox="1">
            <a:spLocks/>
          </p:cNvSpPr>
          <p:nvPr/>
        </p:nvSpPr>
        <p:spPr>
          <a:xfrm>
            <a:off x="412128" y="195657"/>
            <a:ext cx="9884408" cy="46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微软雅黑"/>
                <a:cs typeface="+mj-cs"/>
              </a:rPr>
              <a:t>TMS</a:t>
            </a:r>
            <a:r>
              <a:rPr kumimoji="0" lang="zh-CN" altLang="en-US" sz="2800" b="1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微软雅黑"/>
                <a:cs typeface="+mj-cs"/>
              </a:rPr>
              <a:t>结案规则修改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367" y="1323703"/>
            <a:ext cx="1851660" cy="411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369" y="1201783"/>
            <a:ext cx="4009340" cy="435630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88275" y="2368732"/>
            <a:ext cx="3779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应康面管理要求，及网络图片安全需要：司机上传照片只允许现场拍摄，不允许相册上传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应百饮管理要求，</a:t>
            </a:r>
            <a:r>
              <a:rPr lang="zh-CN" altLang="en-US" dirty="0">
                <a:solidFill>
                  <a:srgbClr val="FF0000"/>
                </a:solidFill>
              </a:rPr>
              <a:t>百饮工厂自提订单</a:t>
            </a:r>
            <a:r>
              <a:rPr lang="zh-CN" altLang="en-US" dirty="0"/>
              <a:t>，未收到</a:t>
            </a:r>
            <a:r>
              <a:rPr lang="zh-CN" altLang="en-US" dirty="0">
                <a:solidFill>
                  <a:srgbClr val="FF0000"/>
                </a:solidFill>
              </a:rPr>
              <a:t>工厂离库时间</a:t>
            </a:r>
            <a:r>
              <a:rPr lang="zh-CN" altLang="en-US" dirty="0"/>
              <a:t>，不允许司机操作结案</a:t>
            </a:r>
          </a:p>
        </p:txBody>
      </p:sp>
    </p:spTree>
    <p:extLst>
      <p:ext uri="{BB962C8B-B14F-4D97-AF65-F5344CB8AC3E}">
        <p14:creationId xmlns:p14="http://schemas.microsoft.com/office/powerpoint/2010/main" val="4067741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35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电子回单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252536"/>
            <a:ext cx="4341027" cy="37290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727" y="838198"/>
            <a:ext cx="3230069" cy="455771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96275" y="952500"/>
            <a:ext cx="24288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蓝色</a:t>
            </a:r>
            <a:r>
              <a:rPr lang="en-US" altLang="zh-CN" dirty="0"/>
              <a:t>E</a:t>
            </a:r>
            <a:r>
              <a:rPr lang="zh-CN" altLang="en-US" dirty="0"/>
              <a:t>角标代表已收到电子回单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灰色</a:t>
            </a:r>
            <a:r>
              <a:rPr lang="en-US" altLang="zh-CN" dirty="0"/>
              <a:t>E</a:t>
            </a:r>
            <a:r>
              <a:rPr lang="zh-CN" altLang="en-US" dirty="0"/>
              <a:t>角标代表需要电子回单但未收到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无</a:t>
            </a:r>
            <a:r>
              <a:rPr lang="en-US" altLang="zh-CN" dirty="0"/>
              <a:t>E</a:t>
            </a:r>
            <a:r>
              <a:rPr lang="zh-CN" altLang="en-US" dirty="0"/>
              <a:t>角标代表不需要电子回单</a:t>
            </a:r>
            <a:endParaRPr lang="en-US" altLang="zh-CN" dirty="0"/>
          </a:p>
          <a:p>
            <a:r>
              <a:rPr lang="en-US" altLang="zh-CN" dirty="0"/>
              <a:t>4.</a:t>
            </a:r>
            <a:r>
              <a:rPr lang="zh-CN" altLang="en-US" dirty="0"/>
              <a:t>点击签收图片查看下载电子回单</a:t>
            </a:r>
            <a:endParaRPr lang="en-US" altLang="zh-CN" dirty="0"/>
          </a:p>
          <a:p>
            <a:r>
              <a:rPr lang="en-US" altLang="zh-CN" dirty="0"/>
              <a:t>5.TMS</a:t>
            </a:r>
            <a:r>
              <a:rPr lang="zh-CN" altLang="en-US" dirty="0"/>
              <a:t>收到电子回单时会自动传输给</a:t>
            </a:r>
            <a:r>
              <a:rPr lang="en-US" altLang="zh-CN" dirty="0"/>
              <a:t>WMS</a:t>
            </a:r>
            <a:r>
              <a:rPr lang="zh-CN" altLang="en-US" dirty="0"/>
              <a:t>，</a:t>
            </a:r>
            <a:r>
              <a:rPr lang="en-US" altLang="zh-CN" dirty="0"/>
              <a:t>WMS</a:t>
            </a:r>
            <a:r>
              <a:rPr lang="zh-CN" altLang="en-US" dirty="0"/>
              <a:t>订单状态为已发运则会自动回单结案。若当时</a:t>
            </a:r>
            <a:r>
              <a:rPr lang="en-US" altLang="zh-CN" dirty="0"/>
              <a:t>WMS</a:t>
            </a:r>
            <a:r>
              <a:rPr lang="zh-CN" altLang="en-US" dirty="0"/>
              <a:t>尚未发运，则不接收电子回单，需要手动点击“回单重传”再次传输</a:t>
            </a:r>
          </a:p>
        </p:txBody>
      </p:sp>
    </p:spTree>
    <p:extLst>
      <p:ext uri="{BB962C8B-B14F-4D97-AF65-F5344CB8AC3E}">
        <p14:creationId xmlns:p14="http://schemas.microsoft.com/office/powerpoint/2010/main" val="1535771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36</a:t>
            </a:fld>
            <a:endParaRPr lang="zh-CN" altLang="en-US" dirty="0"/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康饮电子回单</a:t>
            </a:r>
            <a:r>
              <a:rPr lang="en-US" altLang="zh-CN" dirty="0"/>
              <a:t>-</a:t>
            </a:r>
            <a:r>
              <a:rPr lang="zh-CN" altLang="en-US" dirty="0"/>
              <a:t>司机实名情况检查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90" y="1751681"/>
            <a:ext cx="11727930" cy="353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46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37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康饮电子回单</a:t>
            </a:r>
            <a:r>
              <a:rPr lang="en-US" altLang="zh-CN" dirty="0"/>
              <a:t>-</a:t>
            </a:r>
            <a:r>
              <a:rPr lang="zh-CN" altLang="en-US" dirty="0"/>
              <a:t>司机实名情况检查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07" y="2071171"/>
            <a:ext cx="11801267" cy="329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04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38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康饮电子回单</a:t>
            </a:r>
            <a:r>
              <a:rPr lang="en-US" altLang="zh-CN" dirty="0"/>
              <a:t>-</a:t>
            </a:r>
            <a:r>
              <a:rPr lang="zh-CN" altLang="en-US" dirty="0"/>
              <a:t>司机实名情况检查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9" y="706062"/>
            <a:ext cx="11944751" cy="58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01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0"/>
          </p:nvPr>
        </p:nvSpPr>
        <p:spPr>
          <a:xfrm>
            <a:off x="3793891" y="1889116"/>
            <a:ext cx="6912209" cy="815975"/>
          </a:xfrm>
        </p:spPr>
        <p:txBody>
          <a:bodyPr>
            <a:noAutofit/>
          </a:bodyPr>
          <a:lstStyle/>
          <a:p>
            <a:r>
              <a:rPr lang="zh-CN" altLang="en-US" dirty="0"/>
              <a:t>工厂自提对接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1642188" y="2199725"/>
            <a:ext cx="1571793" cy="11493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8000" b="1" spc="300" dirty="0">
                <a:solidFill>
                  <a:schemeClr val="lt1"/>
                </a:solidFill>
                <a:latin typeface="Bahnschrift SemiBold SemiConden" panose="020B0502040204020203" pitchFamily="34" charset="0"/>
                <a:ea typeface="+mj-ea"/>
              </a:rPr>
              <a:t>05</a:t>
            </a:r>
            <a:endParaRPr lang="zh-CN" altLang="en-US" sz="8000" b="1" spc="300" dirty="0">
              <a:solidFill>
                <a:schemeClr val="lt1"/>
              </a:solidFill>
              <a:latin typeface="Bahnschrift SemiBold SemiConden" panose="020B0502040204020203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725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账号管理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975" y="1106487"/>
            <a:ext cx="8575193" cy="54419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47900" y="784173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TMS</a:t>
            </a:r>
            <a:r>
              <a:rPr lang="zh-CN" altLang="en-US" dirty="0"/>
              <a:t>网页地址：</a:t>
            </a:r>
            <a:r>
              <a:rPr lang="en-US" altLang="zh-CN" dirty="0"/>
              <a:t>https://tms.dreamtec-solutions.com.cn/login2.do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4005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40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物流链进厂二维码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54" y="810453"/>
            <a:ext cx="6029325" cy="3448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3290075"/>
            <a:ext cx="6934199" cy="287598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10800000" flipV="1">
            <a:off x="6828183" y="1334724"/>
            <a:ext cx="4256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工厂自提新业务，需要联系资讯和工厂相关人员，进行系统配置，顶通物流宝需要配置工厂物流链的“车队代码”，才会显示获取二维码按钮</a:t>
            </a:r>
          </a:p>
        </p:txBody>
      </p:sp>
    </p:spTree>
    <p:extLst>
      <p:ext uri="{BB962C8B-B14F-4D97-AF65-F5344CB8AC3E}">
        <p14:creationId xmlns:p14="http://schemas.microsoft.com/office/powerpoint/2010/main" val="2505489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41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工厂系统切换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006" y="797667"/>
            <a:ext cx="3338481" cy="54149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5431" y="2733675"/>
            <a:ext cx="5981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目前康百饮工厂</a:t>
            </a:r>
            <a:r>
              <a:rPr lang="en-US" altLang="zh-CN" dirty="0"/>
              <a:t>TMS</a:t>
            </a:r>
            <a:r>
              <a:rPr lang="zh-CN" altLang="en-US" dirty="0"/>
              <a:t>处于切换期</a:t>
            </a:r>
            <a:endParaRPr lang="en-US" altLang="zh-CN" dirty="0"/>
          </a:p>
          <a:p>
            <a:r>
              <a:rPr lang="zh-CN" altLang="en-US" dirty="0"/>
              <a:t>使用新系统（科箭）需在仓库列表勾选“使用科箭</a:t>
            </a:r>
            <a:r>
              <a:rPr lang="en-US" altLang="zh-CN" dirty="0"/>
              <a:t>TMS</a:t>
            </a:r>
            <a:r>
              <a:rPr lang="zh-CN" alt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7354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42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在线预约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966787"/>
            <a:ext cx="10696575" cy="52101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33900" y="470535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点击装载号进入预约页面</a:t>
            </a:r>
          </a:p>
        </p:txBody>
      </p:sp>
    </p:spTree>
    <p:extLst>
      <p:ext uri="{BB962C8B-B14F-4D97-AF65-F5344CB8AC3E}">
        <p14:creationId xmlns:p14="http://schemas.microsoft.com/office/powerpoint/2010/main" val="26888914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43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在线预约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22" y="875726"/>
            <a:ext cx="10674921" cy="549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115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44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在线预约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644422"/>
            <a:ext cx="8820150" cy="49434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23950" y="5409566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获取到二维码后，点击库区列表</a:t>
            </a:r>
            <a:endParaRPr lang="en-US" altLang="zh-CN" dirty="0"/>
          </a:p>
          <a:p>
            <a:r>
              <a:rPr lang="zh-CN" altLang="en-US" dirty="0"/>
              <a:t>获取到库区后，直接数据预约时间，保存</a:t>
            </a:r>
          </a:p>
        </p:txBody>
      </p:sp>
    </p:spTree>
    <p:extLst>
      <p:ext uri="{BB962C8B-B14F-4D97-AF65-F5344CB8AC3E}">
        <p14:creationId xmlns:p14="http://schemas.microsoft.com/office/powerpoint/2010/main" val="3452155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45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报错信息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381" y="1081381"/>
            <a:ext cx="8295238" cy="4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273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46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报错信息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28" y="1213402"/>
            <a:ext cx="5343525" cy="4152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01848" y="2077279"/>
            <a:ext cx="4273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状态不是生效</a:t>
            </a:r>
            <a:r>
              <a:rPr lang="en-US" altLang="zh-CN" dirty="0"/>
              <a:t>——</a:t>
            </a:r>
            <a:r>
              <a:rPr lang="zh-CN" altLang="en-US" dirty="0"/>
              <a:t>物流链中此订单已排车或已删单或所属车队不一致（</a:t>
            </a:r>
            <a:r>
              <a:rPr lang="en-US" altLang="zh-CN" dirty="0"/>
              <a:t>15</a:t>
            </a:r>
            <a:r>
              <a:rPr lang="zh-CN" altLang="en-US" dirty="0"/>
              <a:t>页车队代码）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车型不是康师傅车型</a:t>
            </a:r>
            <a:r>
              <a:rPr lang="en-US" altLang="zh-CN" dirty="0"/>
              <a:t>——</a:t>
            </a:r>
            <a:r>
              <a:rPr lang="zh-CN" altLang="en-US" dirty="0"/>
              <a:t>排车时车型不是康百饮要求的正确车型，如大，中，小型车，其他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225" y="4014787"/>
            <a:ext cx="22479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195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47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取消排车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031" y="1495425"/>
            <a:ext cx="7700394" cy="42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206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48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取消排车</a:t>
            </a:r>
            <a:r>
              <a:rPr lang="en-US" altLang="zh-CN" dirty="0"/>
              <a:t>-</a:t>
            </a:r>
            <a:r>
              <a:rPr lang="zh-CN" altLang="en-US" dirty="0"/>
              <a:t>案例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1" y="807248"/>
            <a:ext cx="7639050" cy="56441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" y="2590800"/>
            <a:ext cx="4848225" cy="22669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00225" y="502752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工厂物流链截图</a:t>
            </a:r>
          </a:p>
        </p:txBody>
      </p:sp>
    </p:spTree>
    <p:extLst>
      <p:ext uri="{BB962C8B-B14F-4D97-AF65-F5344CB8AC3E}">
        <p14:creationId xmlns:p14="http://schemas.microsoft.com/office/powerpoint/2010/main" val="36752569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49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强制取消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819150"/>
            <a:ext cx="7262251" cy="3190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020" y="1441450"/>
            <a:ext cx="7603436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34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司机账号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92" y="2466975"/>
            <a:ext cx="2091157" cy="3771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1500" y="1094033"/>
            <a:ext cx="5493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微信小程序版只允许一台设备登录</a:t>
            </a:r>
            <a:endParaRPr lang="en-US" altLang="zh-CN" dirty="0"/>
          </a:p>
          <a:p>
            <a:r>
              <a:rPr lang="zh-CN" altLang="en-US" dirty="0"/>
              <a:t>使用多台设备登录微信小程序端，司机账号将会锁定</a:t>
            </a:r>
            <a:endParaRPr lang="en-US" altLang="zh-CN" dirty="0"/>
          </a:p>
          <a:p>
            <a:r>
              <a:rPr lang="zh-CN" altLang="en-US" dirty="0"/>
              <a:t>需在网页端 车队列表</a:t>
            </a:r>
            <a:r>
              <a:rPr lang="en-US" altLang="zh-CN" dirty="0"/>
              <a:t>-</a:t>
            </a:r>
            <a:r>
              <a:rPr lang="zh-CN" altLang="en-US" dirty="0"/>
              <a:t>司机管理解锁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25" y="2301939"/>
            <a:ext cx="6524625" cy="393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115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50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确认取消状态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82" y="1400175"/>
            <a:ext cx="9826467" cy="474199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39756" y="978587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订单状态为 生效；有取消排车的记录</a:t>
            </a:r>
          </a:p>
        </p:txBody>
      </p:sp>
    </p:spTree>
    <p:extLst>
      <p:ext uri="{BB962C8B-B14F-4D97-AF65-F5344CB8AC3E}">
        <p14:creationId xmlns:p14="http://schemas.microsoft.com/office/powerpoint/2010/main" val="1383387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51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重传签收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906621" y="1070043"/>
            <a:ext cx="9674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若遇到工厂自提订单科箭系统未正常到货或签收，可于预约页面重传。</a:t>
            </a:r>
            <a:endParaRPr lang="en-US" altLang="zh-CN" dirty="0"/>
          </a:p>
          <a:p>
            <a:r>
              <a:rPr lang="zh-CN" altLang="en-US" dirty="0"/>
              <a:t>需要注意！科箭系统限制签收照片数量为</a:t>
            </a:r>
            <a:r>
              <a:rPr lang="zh-CN" altLang="en-US" dirty="0">
                <a:solidFill>
                  <a:srgbClr val="FF0000"/>
                </a:solidFill>
              </a:rPr>
              <a:t>最多</a:t>
            </a:r>
            <a:r>
              <a:rPr lang="en-US" altLang="zh-CN" dirty="0">
                <a:solidFill>
                  <a:srgbClr val="FF0000"/>
                </a:solidFill>
              </a:rPr>
              <a:t>9</a:t>
            </a:r>
            <a:r>
              <a:rPr lang="zh-CN" altLang="en-US" dirty="0">
                <a:solidFill>
                  <a:srgbClr val="FF0000"/>
                </a:solidFill>
              </a:rPr>
              <a:t>张</a:t>
            </a:r>
            <a:r>
              <a:rPr lang="zh-CN" altLang="en-US" dirty="0"/>
              <a:t>，系统取前</a:t>
            </a:r>
            <a:r>
              <a:rPr lang="en-US" altLang="zh-CN" dirty="0"/>
              <a:t>9</a:t>
            </a:r>
            <a:r>
              <a:rPr lang="zh-CN" altLang="en-US" dirty="0"/>
              <a:t>传输，超出部分无法对接！！！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13" y="2605517"/>
            <a:ext cx="11111982" cy="2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97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52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康面工厂自提作业流程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3" y="1102828"/>
            <a:ext cx="10154478" cy="509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582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53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康面工厂自提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84" y="932815"/>
            <a:ext cx="11042327" cy="54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356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54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康面工厂自提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665" y="927100"/>
            <a:ext cx="910590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865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55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错误和重发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68" y="819271"/>
            <a:ext cx="9999831" cy="537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22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56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康面在线收款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39" y="998745"/>
            <a:ext cx="2477137" cy="53671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74356" y="644422"/>
            <a:ext cx="61225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点击收款按钮时，顶通物流宝会将订单信息包括箱数，金额传输给</a:t>
            </a:r>
            <a:r>
              <a:rPr lang="zh-CN" altLang="en-US" dirty="0">
                <a:solidFill>
                  <a:srgbClr val="FF0000"/>
                </a:solidFill>
              </a:rPr>
              <a:t>建行善付通</a:t>
            </a:r>
            <a:r>
              <a:rPr lang="zh-CN" altLang="en-US" dirty="0"/>
              <a:t>，对方校验正确后会返回收款页面；</a:t>
            </a:r>
            <a:endParaRPr lang="en-US" altLang="zh-CN" dirty="0"/>
          </a:p>
          <a:p>
            <a:r>
              <a:rPr lang="zh-CN" altLang="en-US" dirty="0"/>
              <a:t>  出现如图“订单数量不匹配”或“获取支付链接异常”，即代表顶通</a:t>
            </a:r>
            <a:r>
              <a:rPr lang="en-US" altLang="zh-CN" dirty="0"/>
              <a:t>TMS</a:t>
            </a:r>
            <a:r>
              <a:rPr lang="zh-CN" altLang="en-US" dirty="0"/>
              <a:t>与建行善付通从康面</a:t>
            </a:r>
            <a:r>
              <a:rPr lang="en-US" altLang="zh-CN" dirty="0"/>
              <a:t>SAP</a:t>
            </a:r>
            <a:r>
              <a:rPr lang="zh-CN" altLang="en-US" dirty="0"/>
              <a:t>获取到的箱数或金额不符，多数为营业改单所致。此时需原单作废重新下单。</a:t>
            </a:r>
            <a:endParaRPr lang="en-US" altLang="zh-CN" dirty="0"/>
          </a:p>
          <a:p>
            <a:r>
              <a:rPr lang="zh-CN" altLang="en-US" dirty="0"/>
              <a:t>收款成功后</a:t>
            </a:r>
            <a:r>
              <a:rPr lang="zh-CN" altLang="en-US" dirty="0">
                <a:solidFill>
                  <a:srgbClr val="FF0000"/>
                </a:solidFill>
              </a:rPr>
              <a:t>由建行善付通系统推送通知</a:t>
            </a:r>
            <a:r>
              <a:rPr lang="zh-CN" altLang="en-US" dirty="0"/>
              <a:t>，物流宝只提供一个跳转页面和展示结果。若客户刷款后长时间未收到支付成功信息，建议先通过康面营业（财务）咨询此笔订单实际是否已收款完成，不管是收付款有问题还是建行推送有问题，都需要康面那边反馈到建行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990" y="3783743"/>
            <a:ext cx="2661047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776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0"/>
          </p:nvPr>
        </p:nvSpPr>
        <p:spPr>
          <a:xfrm>
            <a:off x="3793891" y="1889116"/>
            <a:ext cx="6912209" cy="815975"/>
          </a:xfrm>
        </p:spPr>
        <p:txBody>
          <a:bodyPr>
            <a:noAutofit/>
          </a:bodyPr>
          <a:lstStyle/>
          <a:p>
            <a:r>
              <a:rPr lang="zh-CN" altLang="en-US" dirty="0"/>
              <a:t>车载</a:t>
            </a:r>
            <a:r>
              <a:rPr lang="en-US" altLang="zh-CN" dirty="0"/>
              <a:t>GPS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1642188" y="2199725"/>
            <a:ext cx="1571793" cy="11493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8000" b="1" spc="300" dirty="0">
                <a:solidFill>
                  <a:schemeClr val="lt1"/>
                </a:solidFill>
                <a:latin typeface="Bahnschrift SemiBold SemiConden" panose="020B0502040204020203" pitchFamily="34" charset="0"/>
                <a:ea typeface="+mj-ea"/>
              </a:rPr>
              <a:t>06</a:t>
            </a:r>
            <a:endParaRPr lang="zh-CN" altLang="en-US" sz="8000" b="1" spc="300" dirty="0">
              <a:solidFill>
                <a:schemeClr val="lt1"/>
              </a:solidFill>
              <a:latin typeface="Bahnschrift SemiBold SemiConden" panose="020B0502040204020203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033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58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车辆</a:t>
            </a:r>
            <a:r>
              <a:rPr lang="en-US" altLang="zh-CN" dirty="0"/>
              <a:t>GPS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" y="1080781"/>
            <a:ext cx="11309939" cy="445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571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59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车辆</a:t>
            </a:r>
            <a:r>
              <a:rPr lang="en-US" altLang="zh-CN" dirty="0"/>
              <a:t>GPS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710" y="1033411"/>
            <a:ext cx="2138839" cy="47529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04" y="1033411"/>
            <a:ext cx="2296845" cy="50926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333750" y="1033411"/>
            <a:ext cx="3286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仓库设置中，勾选</a:t>
            </a:r>
            <a:r>
              <a:rPr lang="en-US" altLang="zh-CN" dirty="0"/>
              <a:t>【</a:t>
            </a:r>
            <a:r>
              <a:rPr lang="zh-CN" altLang="en-US" dirty="0"/>
              <a:t>联通距离结案限制</a:t>
            </a:r>
            <a:r>
              <a:rPr lang="en-US" altLang="zh-CN" dirty="0"/>
              <a:t>】</a:t>
            </a:r>
            <a:r>
              <a:rPr lang="zh-CN" altLang="en-US" dirty="0"/>
              <a:t>时，司机结案会抓取车辆</a:t>
            </a:r>
            <a:r>
              <a:rPr lang="en-US" altLang="zh-CN" dirty="0"/>
              <a:t>GPS</a:t>
            </a:r>
            <a:r>
              <a:rPr lang="zh-CN" altLang="en-US" dirty="0"/>
              <a:t>的当前位置，与门店位置直线距离超过</a:t>
            </a:r>
            <a:r>
              <a:rPr lang="en-US" altLang="zh-CN" dirty="0"/>
              <a:t>1000</a:t>
            </a:r>
            <a:r>
              <a:rPr lang="zh-CN" altLang="en-US" dirty="0"/>
              <a:t>米则限制结案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05400" y="3313026"/>
            <a:ext cx="3533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出现超出距离异常提示时，应当：</a:t>
            </a:r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检查门店位置是否正确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检查车载</a:t>
            </a:r>
            <a:r>
              <a:rPr lang="en-US" altLang="zh-CN" dirty="0"/>
              <a:t>GPS</a:t>
            </a:r>
            <a:r>
              <a:rPr lang="zh-CN" altLang="en-US" dirty="0"/>
              <a:t>绑定是否正确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检查车载</a:t>
            </a:r>
            <a:r>
              <a:rPr lang="en-US" altLang="zh-CN" dirty="0"/>
              <a:t>GPS</a:t>
            </a:r>
            <a:r>
              <a:rPr lang="zh-CN" altLang="en-US" dirty="0"/>
              <a:t>是否正常工作（定位是否准确）</a:t>
            </a:r>
          </a:p>
        </p:txBody>
      </p:sp>
    </p:spTree>
    <p:extLst>
      <p:ext uri="{BB962C8B-B14F-4D97-AF65-F5344CB8AC3E}">
        <p14:creationId xmlns:p14="http://schemas.microsoft.com/office/powerpoint/2010/main" val="630503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司机账号一定要维护正确并一一对应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737" y="701520"/>
            <a:ext cx="8105775" cy="25050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737" y="3448359"/>
            <a:ext cx="8648700" cy="2590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8605" y="3079027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错误的账号应当解绑车辆不再使用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68605" y="350545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务必做到一人一车一号！</a:t>
            </a:r>
          </a:p>
        </p:txBody>
      </p:sp>
    </p:spTree>
    <p:extLst>
      <p:ext uri="{BB962C8B-B14F-4D97-AF65-F5344CB8AC3E}">
        <p14:creationId xmlns:p14="http://schemas.microsoft.com/office/powerpoint/2010/main" val="26179702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60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车辆</a:t>
            </a:r>
            <a:r>
              <a:rPr lang="en-US" altLang="zh-CN" dirty="0"/>
              <a:t>GPS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138237"/>
            <a:ext cx="10820400" cy="2790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4875" y="4305300"/>
            <a:ext cx="10372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如图为常见错误：车辆更改</a:t>
            </a:r>
            <a:r>
              <a:rPr lang="en-US" altLang="zh-CN" dirty="0"/>
              <a:t>/</a:t>
            </a:r>
            <a:r>
              <a:rPr lang="zh-CN" altLang="en-US" dirty="0"/>
              <a:t>迁移设备后，旧设备未正确移除，导致一车牌绑定多设备，无法抓取到正确的设备定位</a:t>
            </a:r>
            <a:endParaRPr lang="en-US" altLang="zh-CN" dirty="0"/>
          </a:p>
          <a:p>
            <a:r>
              <a:rPr lang="zh-CN" altLang="en-US" dirty="0"/>
              <a:t>正确：</a:t>
            </a:r>
            <a:r>
              <a:rPr lang="zh-CN" altLang="en-US" b="1" i="1" dirty="0">
                <a:solidFill>
                  <a:srgbClr val="FF0000"/>
                </a:solidFill>
              </a:rPr>
              <a:t>搜索车牌号时应当只能搜索到一台设备</a:t>
            </a:r>
          </a:p>
        </p:txBody>
      </p:sp>
    </p:spTree>
    <p:extLst>
      <p:ext uri="{BB962C8B-B14F-4D97-AF65-F5344CB8AC3E}">
        <p14:creationId xmlns:p14="http://schemas.microsoft.com/office/powerpoint/2010/main" val="15646670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61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车辆</a:t>
            </a:r>
            <a:r>
              <a:rPr lang="en-US" altLang="zh-CN" dirty="0"/>
              <a:t>GPS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808" y="829245"/>
            <a:ext cx="8307659" cy="535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330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62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车辆</a:t>
            </a:r>
            <a:r>
              <a:rPr lang="en-US" altLang="zh-CN" dirty="0"/>
              <a:t>GPS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897" y="1343025"/>
            <a:ext cx="10275029" cy="5022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60897" y="914400"/>
            <a:ext cx="649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地图追踪页面</a:t>
            </a:r>
            <a:r>
              <a:rPr lang="en-US" altLang="zh-CN" dirty="0"/>
              <a:t>-</a:t>
            </a:r>
            <a:r>
              <a:rPr lang="zh-CN" altLang="en-US" dirty="0"/>
              <a:t>设备号指示最后一次操作时车辆所绑定的设备号</a:t>
            </a:r>
          </a:p>
        </p:txBody>
      </p:sp>
    </p:spTree>
    <p:extLst>
      <p:ext uri="{BB962C8B-B14F-4D97-AF65-F5344CB8AC3E}">
        <p14:creationId xmlns:p14="http://schemas.microsoft.com/office/powerpoint/2010/main" val="4804770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63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联通</a:t>
            </a:r>
            <a:r>
              <a:rPr lang="en-US" altLang="zh-CN" dirty="0"/>
              <a:t>GPS</a:t>
            </a:r>
            <a:r>
              <a:rPr lang="zh-CN" altLang="en-US" dirty="0"/>
              <a:t>平台重置密码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5" y="992459"/>
            <a:ext cx="10553168" cy="52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05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7C8E5D8-8347-4D37-9435-AB765FC60CAD}"/>
              </a:ext>
            </a:extLst>
          </p:cNvPr>
          <p:cNvSpPr/>
          <p:nvPr/>
        </p:nvSpPr>
        <p:spPr>
          <a:xfrm>
            <a:off x="0" y="2311400"/>
            <a:ext cx="12192000" cy="1727200"/>
          </a:xfrm>
          <a:prstGeom prst="rect">
            <a:avLst/>
          </a:prstGeom>
          <a:solidFill>
            <a:srgbClr val="008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19032" y="2667168"/>
            <a:ext cx="5114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444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司机解绑与绑定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885824"/>
            <a:ext cx="5563014" cy="28860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2851347"/>
            <a:ext cx="8820150" cy="361930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86625" y="1781175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解绑司机在车队列表</a:t>
            </a:r>
            <a:r>
              <a:rPr lang="en-US" altLang="zh-CN" dirty="0"/>
              <a:t>-</a:t>
            </a:r>
            <a:r>
              <a:rPr lang="zh-CN" altLang="en-US" dirty="0"/>
              <a:t>司机管理！</a:t>
            </a:r>
          </a:p>
        </p:txBody>
      </p:sp>
    </p:spTree>
    <p:extLst>
      <p:ext uri="{BB962C8B-B14F-4D97-AF65-F5344CB8AC3E}">
        <p14:creationId xmlns:p14="http://schemas.microsoft.com/office/powerpoint/2010/main" val="328395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0"/>
          </p:nvPr>
        </p:nvSpPr>
        <p:spPr>
          <a:xfrm>
            <a:off x="3793891" y="1889116"/>
            <a:ext cx="6912209" cy="815975"/>
          </a:xfrm>
        </p:spPr>
        <p:txBody>
          <a:bodyPr>
            <a:noAutofit/>
          </a:bodyPr>
          <a:lstStyle/>
          <a:p>
            <a:r>
              <a:rPr lang="zh-CN" altLang="en-US" dirty="0"/>
              <a:t>同步与排车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1642188" y="2199725"/>
            <a:ext cx="1571793" cy="11493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8000" b="1" spc="300" dirty="0">
                <a:solidFill>
                  <a:schemeClr val="lt1"/>
                </a:solidFill>
                <a:latin typeface="Bahnschrift SemiBold SemiConden" panose="020B0502040204020203" pitchFamily="34" charset="0"/>
                <a:ea typeface="+mj-ea"/>
              </a:rPr>
              <a:t>02</a:t>
            </a:r>
            <a:endParaRPr lang="zh-CN" altLang="en-US" sz="8000" b="1" spc="300" dirty="0">
              <a:solidFill>
                <a:schemeClr val="lt1"/>
              </a:solidFill>
              <a:latin typeface="Bahnschrift SemiBold SemiConden" panose="020B0502040204020203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2770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7F06-F2E4-46E6-9E22-8460B6FC4800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同步订单排队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43" y="689032"/>
            <a:ext cx="9074770" cy="585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31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软雅黑&amp;罗马标准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7939</TotalTime>
  <Words>2118</Words>
  <Application>Microsoft Office PowerPoint</Application>
  <PresentationFormat>宽屏</PresentationFormat>
  <Paragraphs>280</Paragraphs>
  <Slides>64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74" baseType="lpstr">
      <vt:lpstr>Bernina Sans Light</vt:lpstr>
      <vt:lpstr>Lato</vt:lpstr>
      <vt:lpstr>等线</vt:lpstr>
      <vt:lpstr>隶书</vt:lpstr>
      <vt:lpstr>微软雅黑</vt:lpstr>
      <vt:lpstr>Arial</vt:lpstr>
      <vt:lpstr>Arial Black</vt:lpstr>
      <vt:lpstr>Bahnschrift SemiBold SemiConden</vt:lpstr>
      <vt:lpstr>Wingdings</vt:lpstr>
      <vt:lpstr>Office 主题​​</vt:lpstr>
      <vt:lpstr>TMS基础操作手册</vt:lpstr>
      <vt:lpstr>PowerPoint 演示文稿</vt:lpstr>
      <vt:lpstr>PowerPoint 演示文稿</vt:lpstr>
      <vt:lpstr>账号管理</vt:lpstr>
      <vt:lpstr>司机账号</vt:lpstr>
      <vt:lpstr>司机账号一定要维护正确并一一对应</vt:lpstr>
      <vt:lpstr>司机解绑与绑定</vt:lpstr>
      <vt:lpstr>PowerPoint 演示文稿</vt:lpstr>
      <vt:lpstr>同步订单排队</vt:lpstr>
      <vt:lpstr>同步订单排队</vt:lpstr>
      <vt:lpstr>选择正确的配送日期</vt:lpstr>
      <vt:lpstr>选择正确的送货日期</vt:lpstr>
      <vt:lpstr>TMS排车</vt:lpstr>
      <vt:lpstr>PowerPoint 演示文稿</vt:lpstr>
      <vt:lpstr>配送点坐标</vt:lpstr>
      <vt:lpstr>配送点坐标</vt:lpstr>
      <vt:lpstr>配送点定位流程</vt:lpstr>
      <vt:lpstr>配送点匹配</vt:lpstr>
      <vt:lpstr>仓库修改</vt:lpstr>
      <vt:lpstr>PowerPoint 演示文稿</vt:lpstr>
      <vt:lpstr>集团业务交互情况</vt:lpstr>
      <vt:lpstr>电子回单</vt:lpstr>
      <vt:lpstr>电子回单</vt:lpstr>
      <vt:lpstr>工厂-顶通调拨电子回单流程</vt:lpstr>
      <vt:lpstr>顶通先款后货电子回单流程</vt:lpstr>
      <vt:lpstr>顶通现场收款流程</vt:lpstr>
      <vt:lpstr>顶通TMS操作流程说明</vt:lpstr>
      <vt:lpstr>顶通TMS操作流程说明——WEB操作</vt:lpstr>
      <vt:lpstr>顶通TMS操作流程说明——WEB操作</vt:lpstr>
      <vt:lpstr>顶通TMS操作流程说明——WEB操作</vt:lpstr>
      <vt:lpstr>顶通TMS操作流程说明——APP操作</vt:lpstr>
      <vt:lpstr>顶通TMS操作流程说明——APP操作</vt:lpstr>
      <vt:lpstr>常见异常</vt:lpstr>
      <vt:lpstr>PowerPoint 演示文稿</vt:lpstr>
      <vt:lpstr>电子回单</vt:lpstr>
      <vt:lpstr>康饮电子回单-司机实名情况检查</vt:lpstr>
      <vt:lpstr>康饮电子回单-司机实名情况检查</vt:lpstr>
      <vt:lpstr>康饮电子回单-司机实名情况检查</vt:lpstr>
      <vt:lpstr>PowerPoint 演示文稿</vt:lpstr>
      <vt:lpstr>物流链进厂二维码</vt:lpstr>
      <vt:lpstr>工厂系统切换</vt:lpstr>
      <vt:lpstr>在线预约</vt:lpstr>
      <vt:lpstr>在线预约</vt:lpstr>
      <vt:lpstr>在线预约</vt:lpstr>
      <vt:lpstr>报错信息</vt:lpstr>
      <vt:lpstr>报错信息</vt:lpstr>
      <vt:lpstr>取消排车</vt:lpstr>
      <vt:lpstr>取消排车-案例</vt:lpstr>
      <vt:lpstr>强制取消</vt:lpstr>
      <vt:lpstr>确认取消状态</vt:lpstr>
      <vt:lpstr>重传签收</vt:lpstr>
      <vt:lpstr>康面工厂自提作业流程</vt:lpstr>
      <vt:lpstr>康面工厂自提</vt:lpstr>
      <vt:lpstr>康面工厂自提</vt:lpstr>
      <vt:lpstr>错误和重发</vt:lpstr>
      <vt:lpstr>康面在线收款</vt:lpstr>
      <vt:lpstr>PowerPoint 演示文稿</vt:lpstr>
      <vt:lpstr>车辆GPS</vt:lpstr>
      <vt:lpstr>车辆GPS</vt:lpstr>
      <vt:lpstr>车辆GPS</vt:lpstr>
      <vt:lpstr>车辆GPS</vt:lpstr>
      <vt:lpstr>车辆GPS</vt:lpstr>
      <vt:lpstr>联通GPS平台重置密码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顶通物流（控股）集团有限公司</dc:title>
  <dc:creator>qiwen 气温</dc:creator>
  <cp:lastModifiedBy>吴智兴</cp:lastModifiedBy>
  <cp:revision>1606</cp:revision>
  <cp:lastPrinted>2021-11-16T01:40:05Z</cp:lastPrinted>
  <dcterms:created xsi:type="dcterms:W3CDTF">2019-09-26T07:28:00Z</dcterms:created>
  <dcterms:modified xsi:type="dcterms:W3CDTF">2026-02-12T07:46:42Z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